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6"/>
  </p:notesMasterIdLst>
  <p:sldIdLst>
    <p:sldId id="332" r:id="rId2"/>
    <p:sldId id="333" r:id="rId3"/>
    <p:sldId id="334" r:id="rId4"/>
    <p:sldId id="387" r:id="rId5"/>
    <p:sldId id="335" r:id="rId6"/>
    <p:sldId id="277" r:id="rId7"/>
    <p:sldId id="294" r:id="rId8"/>
    <p:sldId id="295" r:id="rId9"/>
    <p:sldId id="296" r:id="rId10"/>
    <p:sldId id="336" r:id="rId11"/>
    <p:sldId id="368" r:id="rId12"/>
    <p:sldId id="375" r:id="rId13"/>
    <p:sldId id="376" r:id="rId14"/>
    <p:sldId id="371" r:id="rId15"/>
    <p:sldId id="377" r:id="rId16"/>
    <p:sldId id="379" r:id="rId17"/>
    <p:sldId id="372" r:id="rId18"/>
    <p:sldId id="380" r:id="rId19"/>
    <p:sldId id="381" r:id="rId20"/>
    <p:sldId id="384" r:id="rId21"/>
    <p:sldId id="374" r:id="rId22"/>
    <p:sldId id="383" r:id="rId23"/>
    <p:sldId id="382" r:id="rId24"/>
    <p:sldId id="373" r:id="rId25"/>
    <p:sldId id="370" r:id="rId26"/>
    <p:sldId id="257" r:id="rId27"/>
    <p:sldId id="386" r:id="rId28"/>
    <p:sldId id="337" r:id="rId29"/>
    <p:sldId id="343" r:id="rId30"/>
    <p:sldId id="347" r:id="rId31"/>
    <p:sldId id="348" r:id="rId32"/>
    <p:sldId id="345" r:id="rId33"/>
    <p:sldId id="346" r:id="rId34"/>
    <p:sldId id="338" r:id="rId35"/>
    <p:sldId id="360" r:id="rId36"/>
    <p:sldId id="361" r:id="rId37"/>
    <p:sldId id="339" r:id="rId38"/>
    <p:sldId id="349" r:id="rId39"/>
    <p:sldId id="358" r:id="rId40"/>
    <p:sldId id="359" r:id="rId41"/>
    <p:sldId id="388" r:id="rId42"/>
    <p:sldId id="389" r:id="rId43"/>
    <p:sldId id="340" r:id="rId44"/>
    <p:sldId id="297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300"/>
    <a:srgbClr val="323536"/>
    <a:srgbClr val="EFEC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6327"/>
  </p:normalViewPr>
  <p:slideViewPr>
    <p:cSldViewPr snapToGrid="0" snapToObjects="1">
      <p:cViewPr>
        <p:scale>
          <a:sx n="160" d="100"/>
          <a:sy n="160" d="100"/>
        </p:scale>
        <p:origin x="-1640" y="-6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91B678-0F40-A146-873D-AE0EF1BEC677}" type="datetimeFigureOut">
              <a:rPr lang="en-US" smtClean="0"/>
              <a:t>6/7/23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5C6354-88E0-B24A-8847-A59C3993A0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0296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9368921-76A0-4AD0-9C73-38820D030D86}" type="slidenum">
              <a:rPr lang="en-US"/>
              <a:pPr/>
              <a:t>1</a:t>
            </a:fld>
            <a:endParaRPr lang="en-US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813969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5F50D9-C5E6-7F45-9808-DC654E4292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D17D36-6688-924A-BF71-E31AB8B722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EF9DF5-6658-104F-AD5D-DA6937C027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3CFC3F-7F34-0144-AAB3-84511A1E7539}" type="datetimeFigureOut">
              <a:rPr lang="en-US" smtClean="0"/>
              <a:t>6/7/23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BD284E-B63A-F043-B013-0C76C70A44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DCC32C-054E-7049-B623-309466C00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E8D86-ADA4-3448-AFBC-8EBA130B4F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1141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747C9-165F-2E43-9B96-6D60FD187A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8EECD2-BA37-474E-9C62-439904B121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B4EC2A-DF6F-CA4F-BB29-695DBCB670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3CFC3F-7F34-0144-AAB3-84511A1E7539}" type="datetimeFigureOut">
              <a:rPr lang="en-US" smtClean="0"/>
              <a:t>6/7/23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7E1E03-9714-5844-8823-70B13236B0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9230D3-B9B6-3A41-B668-448C6C4D1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E8D86-ADA4-3448-AFBC-8EBA130B4F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86272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CE4A04E-0A24-3D49-8DFF-1F0CF594D7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F35C19-E48A-5F44-9EB1-14B783A2F2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A4010E-7897-EA4F-A72C-43832DD17B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3CFC3F-7F34-0144-AAB3-84511A1E7539}" type="datetimeFigureOut">
              <a:rPr lang="en-US" smtClean="0"/>
              <a:t>6/7/23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EC3E06-1778-CB40-99FF-EDB0AF0703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D128B9-F79A-BE46-BF8A-90E1711E4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E8D86-ADA4-3448-AFBC-8EBA130B4F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6875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2AD1A7-2579-5547-AED0-D935D51175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91193B-EA7B-5C44-9AC2-5205FABBF8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8C7956-AC11-A049-B9D9-35B4759076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3CFC3F-7F34-0144-AAB3-84511A1E7539}" type="datetimeFigureOut">
              <a:rPr lang="en-US" smtClean="0"/>
              <a:t>6/7/23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E301B7-5A5E-D246-92DF-2D273A7555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352677-3DFD-C34F-BADE-D346FE2EA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E8D86-ADA4-3448-AFBC-8EBA130B4F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7541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14C7A6-47A1-8D4F-B5C1-145E6A5A99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A8B1AD-B5B9-0A42-8782-FE3D7A9037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3B1EB3-B214-DF4D-B855-F31D118840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3CFC3F-7F34-0144-AAB3-84511A1E7539}" type="datetimeFigureOut">
              <a:rPr lang="en-US" smtClean="0"/>
              <a:t>6/7/23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12C4D2-CA09-9740-A5A2-E1C35F2EA7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8B3743-7580-E247-B90D-B53C39347B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E8D86-ADA4-3448-AFBC-8EBA130B4F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5566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5D276-F502-A249-A4B6-70D85DCBB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38947F-B0EE-0246-8437-CF89768FB7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25B46A-D9E0-0B4E-9F97-AB22D4B687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17E9AF-458C-EF44-B766-4FC5643755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3CFC3F-7F34-0144-AAB3-84511A1E7539}" type="datetimeFigureOut">
              <a:rPr lang="en-US" smtClean="0"/>
              <a:t>6/7/23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0E19CD-FD77-2A4A-A4CC-0A0CC4A3F7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4620D9-8D93-DA42-B45F-F96D20BBF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E8D86-ADA4-3448-AFBC-8EBA130B4F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1312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64EE9-55F0-3E4F-A873-3FF2AC536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AA17EC-FCA7-444C-BFF7-A57CD95D77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FAD33C-11D1-A74C-BE1C-108835E21F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263ECD8-52A4-0A4E-82CF-ED44CDE9AC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140193-5B28-634B-989B-58A7B88EEF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2131CA4-C722-9549-AEEC-25867638BA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3CFC3F-7F34-0144-AAB3-84511A1E7539}" type="datetimeFigureOut">
              <a:rPr lang="en-US" smtClean="0"/>
              <a:t>6/7/23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8A0A420-8916-BD4B-8958-2D2EDEB160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BED16A8-8AE4-854C-9BAB-581AD7AD9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E8D86-ADA4-3448-AFBC-8EBA130B4F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3419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0FD9E9-9C2D-1C48-9CA1-B5AE0F0EA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4CA5A7F-57BC-274D-876F-2411C8262B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3CFC3F-7F34-0144-AAB3-84511A1E7539}" type="datetimeFigureOut">
              <a:rPr lang="en-US" smtClean="0"/>
              <a:t>6/7/23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A5F508-A5A0-DF40-A669-F2298059C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1F8980-832C-1741-8368-7F64AEA3EB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E8D86-ADA4-3448-AFBC-8EBA130B4F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94675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A7E49F9-C89A-BA40-BAC3-74BE509075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3CFC3F-7F34-0144-AAB3-84511A1E7539}" type="datetimeFigureOut">
              <a:rPr lang="en-US" smtClean="0"/>
              <a:t>6/7/23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5D78B38-FADF-764B-BBC5-31EE4E7FE6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B167AE-21BA-C04E-95F5-C5D7FD36F4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E8D86-ADA4-3448-AFBC-8EBA130B4F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1089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1E35F8-DCE7-BD4A-9AA6-00FEB42B88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AB706C-D543-CB4E-A758-5A59B08EFB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69B90A-56A3-4D4D-9F5D-DAF4775ECC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DDC800-71CD-4644-A662-7B08B0513B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3CFC3F-7F34-0144-AAB3-84511A1E7539}" type="datetimeFigureOut">
              <a:rPr lang="en-US" smtClean="0"/>
              <a:t>6/7/23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D70A89-1BBF-0740-B18E-A8EECE10FF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9FC624-DCDC-CC47-B54A-07CD1EDA15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E8D86-ADA4-3448-AFBC-8EBA130B4F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7955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37BFD6-1341-6E44-A3CC-CD95F17E22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A619FBC-574E-814E-8B12-5E2AA4384E8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1F5525-3FD7-8946-A79A-0AB197C2D3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AF4F32-824F-A044-9AAF-FC443D0059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3CFC3F-7F34-0144-AAB3-84511A1E7539}" type="datetimeFigureOut">
              <a:rPr lang="en-US" smtClean="0"/>
              <a:t>6/7/23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BF59BF-13AD-A649-B7BF-24B8789D7F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C31948-6C44-7641-880C-43B45B8EC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E8D86-ADA4-3448-AFBC-8EBA130B4F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6659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E1EC669-47FE-2C4B-BC43-F02E086DC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1A329E-BBED-D34E-9BB2-FDA3E70DA9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47F540-FA4D-1D4F-A832-A7316E2D0F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3CFC3F-7F34-0144-AAB3-84511A1E7539}" type="datetimeFigureOut">
              <a:rPr lang="en-US" smtClean="0"/>
              <a:t>6/7/23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0FBC05-4D39-7643-9775-5E30E9B52D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6B30B2-FB4A-FC40-8FC3-0D8967C381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AE8D86-ADA4-3448-AFBC-8EBA130B4F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1780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Ablation_(artificial_intelligence)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 Box 5"/>
          <p:cNvSpPr txBox="1">
            <a:spLocks noChangeArrowheads="1"/>
          </p:cNvSpPr>
          <p:nvPr/>
        </p:nvSpPr>
        <p:spPr bwMode="auto">
          <a:xfrm>
            <a:off x="4033589" y="1690179"/>
            <a:ext cx="4091505" cy="35394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s-ES_tradnl" sz="2400">
                <a:solidFill>
                  <a:srgbClr val="FF0000"/>
                </a:solidFill>
                <a:latin typeface="Trebuchet MS" pitchFamily="34" charset="0"/>
              </a:rPr>
              <a:t>R</a:t>
            </a:r>
            <a:r>
              <a:rPr lang="es-ES_tradnl" sz="2400">
                <a:solidFill>
                  <a:srgbClr val="3366FF"/>
                </a:solidFill>
                <a:latin typeface="Trebuchet MS" pitchFamily="34" charset="0"/>
              </a:rPr>
              <a:t>e</a:t>
            </a:r>
            <a:r>
              <a:rPr lang="es-ES_tradnl" sz="2400">
                <a:solidFill>
                  <a:srgbClr val="FFFF00"/>
                </a:solidFill>
                <a:latin typeface="Trebuchet MS" pitchFamily="34" charset="0"/>
              </a:rPr>
              <a:t>c</a:t>
            </a:r>
            <a:r>
              <a:rPr lang="es-ES_tradnl" sz="2400">
                <a:solidFill>
                  <a:srgbClr val="00FF00"/>
                </a:solidFill>
                <a:latin typeface="Trebuchet MS" pitchFamily="34" charset="0"/>
              </a:rPr>
              <a:t>o</a:t>
            </a:r>
            <a:r>
              <a:rPr lang="es-ES_tradnl" sz="2400">
                <a:solidFill>
                  <a:schemeClr val="bg1"/>
                </a:solidFill>
                <a:latin typeface="Trebuchet MS" pitchFamily="34" charset="0"/>
              </a:rPr>
              <a:t>n</a:t>
            </a:r>
            <a:r>
              <a:rPr lang="es-ES_tradnl" sz="2400">
                <a:solidFill>
                  <a:srgbClr val="FF6600"/>
                </a:solidFill>
                <a:latin typeface="Trebuchet MS" pitchFamily="34" charset="0"/>
              </a:rPr>
              <a:t>o</a:t>
            </a:r>
            <a:r>
              <a:rPr lang="es-ES_tradnl" sz="2400">
                <a:solidFill>
                  <a:srgbClr val="FF0000"/>
                </a:solidFill>
                <a:latin typeface="Trebuchet MS" pitchFamily="34" charset="0"/>
              </a:rPr>
              <a:t>c</a:t>
            </a:r>
            <a:r>
              <a:rPr lang="es-ES_tradnl" sz="2400">
                <a:solidFill>
                  <a:srgbClr val="3366FF"/>
                </a:solidFill>
                <a:latin typeface="Trebuchet MS" pitchFamily="34" charset="0"/>
              </a:rPr>
              <a:t>i</a:t>
            </a:r>
            <a:r>
              <a:rPr lang="es-ES_tradnl" sz="2400">
                <a:solidFill>
                  <a:schemeClr val="bg1"/>
                </a:solidFill>
                <a:latin typeface="Trebuchet MS" pitchFamily="34" charset="0"/>
              </a:rPr>
              <a:t>m</a:t>
            </a:r>
            <a:r>
              <a:rPr lang="es-ES_tradnl" sz="2400">
                <a:solidFill>
                  <a:srgbClr val="FFFF00"/>
                </a:solidFill>
                <a:latin typeface="Trebuchet MS" pitchFamily="34" charset="0"/>
              </a:rPr>
              <a:t>i</a:t>
            </a:r>
            <a:r>
              <a:rPr lang="es-ES_tradnl" sz="2400">
                <a:solidFill>
                  <a:srgbClr val="00FF00"/>
                </a:solidFill>
                <a:latin typeface="Trebuchet MS" pitchFamily="34" charset="0"/>
              </a:rPr>
              <a:t>e</a:t>
            </a:r>
            <a:r>
              <a:rPr lang="es-ES_tradnl" sz="2400">
                <a:solidFill>
                  <a:schemeClr val="bg1"/>
                </a:solidFill>
                <a:latin typeface="Trebuchet MS" pitchFamily="34" charset="0"/>
              </a:rPr>
              <a:t>n</a:t>
            </a:r>
            <a:r>
              <a:rPr lang="es-ES_tradnl" sz="2400">
                <a:solidFill>
                  <a:srgbClr val="FF6600"/>
                </a:solidFill>
                <a:latin typeface="Trebuchet MS" pitchFamily="34" charset="0"/>
              </a:rPr>
              <a:t>t</a:t>
            </a:r>
            <a:r>
              <a:rPr lang="es-ES_tradnl" sz="2400">
                <a:solidFill>
                  <a:srgbClr val="FF0000"/>
                </a:solidFill>
                <a:latin typeface="Trebuchet MS" pitchFamily="34" charset="0"/>
              </a:rPr>
              <a:t>o</a:t>
            </a:r>
            <a:r>
              <a:rPr lang="es-ES_tradnl" sz="2400">
                <a:solidFill>
                  <a:srgbClr val="3333CC"/>
                </a:solidFill>
                <a:latin typeface="Trebuchet MS" pitchFamily="34" charset="0"/>
              </a:rPr>
              <a:t> </a:t>
            </a:r>
            <a:r>
              <a:rPr lang="es-ES_tradnl" sz="2400">
                <a:solidFill>
                  <a:srgbClr val="3366FF"/>
                </a:solidFill>
                <a:latin typeface="Trebuchet MS" pitchFamily="34" charset="0"/>
              </a:rPr>
              <a:t>d</a:t>
            </a:r>
            <a:r>
              <a:rPr lang="es-ES_tradnl" sz="2400">
                <a:solidFill>
                  <a:srgbClr val="FFFF00"/>
                </a:solidFill>
                <a:latin typeface="Trebuchet MS" pitchFamily="34" charset="0"/>
              </a:rPr>
              <a:t>e </a:t>
            </a:r>
            <a:r>
              <a:rPr lang="es-ES_tradnl" sz="2400">
                <a:solidFill>
                  <a:srgbClr val="00FF00"/>
                </a:solidFill>
                <a:latin typeface="Trebuchet MS" pitchFamily="34" charset="0"/>
              </a:rPr>
              <a:t>P</a:t>
            </a:r>
            <a:r>
              <a:rPr lang="es-ES_tradnl" sz="2400">
                <a:solidFill>
                  <a:schemeClr val="bg1"/>
                </a:solidFill>
                <a:latin typeface="Trebuchet MS" pitchFamily="34" charset="0"/>
              </a:rPr>
              <a:t>a</a:t>
            </a:r>
            <a:r>
              <a:rPr lang="es-ES_tradnl" sz="2400">
                <a:solidFill>
                  <a:srgbClr val="FF6600"/>
                </a:solidFill>
                <a:latin typeface="Trebuchet MS" pitchFamily="34" charset="0"/>
              </a:rPr>
              <a:t>t</a:t>
            </a:r>
            <a:r>
              <a:rPr lang="es-ES_tradnl" sz="2400">
                <a:solidFill>
                  <a:srgbClr val="FF0000"/>
                </a:solidFill>
                <a:latin typeface="Trebuchet MS" pitchFamily="34" charset="0"/>
              </a:rPr>
              <a:t>r</a:t>
            </a:r>
            <a:r>
              <a:rPr lang="es-ES_tradnl" sz="2400">
                <a:solidFill>
                  <a:srgbClr val="3366FF"/>
                </a:solidFill>
                <a:latin typeface="Trebuchet MS" pitchFamily="34" charset="0"/>
              </a:rPr>
              <a:t>o</a:t>
            </a:r>
            <a:r>
              <a:rPr lang="es-ES_tradnl" sz="2400">
                <a:solidFill>
                  <a:srgbClr val="FFFF00"/>
                </a:solidFill>
                <a:latin typeface="Trebuchet MS" pitchFamily="34" charset="0"/>
              </a:rPr>
              <a:t>n</a:t>
            </a:r>
            <a:r>
              <a:rPr lang="es-ES_tradnl" sz="2400">
                <a:solidFill>
                  <a:srgbClr val="00FF00"/>
                </a:solidFill>
                <a:latin typeface="Trebuchet MS" pitchFamily="34" charset="0"/>
              </a:rPr>
              <a:t>e</a:t>
            </a:r>
            <a:r>
              <a:rPr lang="es-ES_tradnl" sz="2400">
                <a:solidFill>
                  <a:schemeClr val="bg1"/>
                </a:solidFill>
                <a:latin typeface="Trebuchet MS" pitchFamily="34" charset="0"/>
              </a:rPr>
              <a:t>s</a:t>
            </a:r>
            <a:endParaRPr lang="es-ES_tradnl" sz="2400">
              <a:solidFill>
                <a:srgbClr val="FF0000"/>
              </a:solidFill>
              <a:latin typeface="Trebuchet MS" pitchFamily="34" charset="0"/>
            </a:endParaRPr>
          </a:p>
          <a:p>
            <a:pPr algn="ctr"/>
            <a:r>
              <a:rPr lang="es-ES_tradnl" sz="2400">
                <a:solidFill>
                  <a:schemeClr val="bg2">
                    <a:lumMod val="60000"/>
                    <a:lumOff val="40000"/>
                  </a:schemeClr>
                </a:solidFill>
                <a:latin typeface="Trebuchet MS" pitchFamily="34" charset="0"/>
              </a:rPr>
              <a:t> </a:t>
            </a:r>
          </a:p>
          <a:p>
            <a:pPr algn="ctr"/>
            <a:endParaRPr lang="es-ES_tradnl" sz="240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ES_tradnl" sz="240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ES_tradnl" sz="240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ES_tradnl" sz="240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ES_tradnl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r>
              <a:rPr lang="es-ES_tradnl" sz="140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Domingo Mery</a:t>
            </a:r>
          </a:p>
          <a:p>
            <a:pPr algn="ctr"/>
            <a:endParaRPr lang="es-ES_tradnl" sz="1200">
              <a:solidFill>
                <a:schemeClr val="bg1">
                  <a:lumMod val="75000"/>
                </a:schemeClr>
              </a:solidFill>
              <a:latin typeface="Trebuchet MS" pitchFamily="34" charset="0"/>
            </a:endParaRPr>
          </a:p>
          <a:p>
            <a:pPr algn="ctr"/>
            <a:r>
              <a:rPr lang="es-ES_tradnl" sz="120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Departmento de Ciencia de la Computación</a:t>
            </a:r>
          </a:p>
          <a:p>
            <a:pPr algn="ctr"/>
            <a:r>
              <a:rPr lang="es-ES_tradnl" sz="120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Escuela de Ingeniería</a:t>
            </a:r>
          </a:p>
          <a:p>
            <a:pPr algn="ctr"/>
            <a:r>
              <a:rPr lang="es-ES_tradnl" sz="120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Universidad Católica de Chile</a:t>
            </a:r>
          </a:p>
        </p:txBody>
      </p:sp>
      <p:pic>
        <p:nvPicPr>
          <p:cNvPr id="3" name="Picture 2" descr="Screen Shot 2014-07-28 at 3.30.3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7600" y="932796"/>
            <a:ext cx="2252133" cy="70994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224666" y="1065604"/>
            <a:ext cx="94889" cy="94882"/>
          </a:xfrm>
          <a:prstGeom prst="rect">
            <a:avLst/>
          </a:prstGeom>
          <a:solidFill>
            <a:srgbClr val="FF00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6" name="Rectangle 5"/>
          <p:cNvSpPr/>
          <p:nvPr/>
        </p:nvSpPr>
        <p:spPr>
          <a:xfrm>
            <a:off x="5377066" y="1218004"/>
            <a:ext cx="94889" cy="94882"/>
          </a:xfrm>
          <a:prstGeom prst="rect">
            <a:avLst/>
          </a:prstGeom>
          <a:solidFill>
            <a:srgbClr val="FFD3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7" name="Rectangle 6"/>
          <p:cNvSpPr/>
          <p:nvPr/>
        </p:nvSpPr>
        <p:spPr>
          <a:xfrm>
            <a:off x="5142619" y="1370404"/>
            <a:ext cx="94889" cy="94882"/>
          </a:xfrm>
          <a:prstGeom prst="rect">
            <a:avLst/>
          </a:prstGeom>
          <a:solidFill>
            <a:srgbClr val="3366FF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8" name="Rectangle 7"/>
          <p:cNvSpPr/>
          <p:nvPr/>
        </p:nvSpPr>
        <p:spPr>
          <a:xfrm>
            <a:off x="5529466" y="990856"/>
            <a:ext cx="94889" cy="94882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9" name="Rectangle 8"/>
          <p:cNvSpPr/>
          <p:nvPr/>
        </p:nvSpPr>
        <p:spPr>
          <a:xfrm>
            <a:off x="5332393" y="1501786"/>
            <a:ext cx="94889" cy="94882"/>
          </a:xfrm>
          <a:prstGeom prst="rect">
            <a:avLst/>
          </a:prstGeom>
          <a:solidFill>
            <a:srgbClr val="00FF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0" name="TextBox 9"/>
          <p:cNvSpPr txBox="1"/>
          <p:nvPr/>
        </p:nvSpPr>
        <p:spPr>
          <a:xfrm>
            <a:off x="1524001" y="3031067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2400" b="1" dirty="0">
                <a:solidFill>
                  <a:srgbClr val="FFFFFF"/>
                </a:solidFill>
                <a:latin typeface="Trebuchet MS"/>
                <a:cs typeface="Trebuchet MS"/>
              </a:rPr>
              <a:t>Cómo hacer el Proyecto del Curso</a:t>
            </a:r>
          </a:p>
          <a:p>
            <a:pPr algn="ctr"/>
            <a:endParaRPr lang="es-ES_tradnl" sz="1000" dirty="0">
              <a:solidFill>
                <a:srgbClr val="FFFFFF"/>
              </a:solidFill>
              <a:latin typeface="Trebuchet MS"/>
              <a:cs typeface="Trebuchet MS"/>
            </a:endParaRPr>
          </a:p>
          <a:p>
            <a:pPr algn="ctr"/>
            <a:r>
              <a:rPr lang="es-ES_tradnl" sz="1000" dirty="0">
                <a:solidFill>
                  <a:srgbClr val="FFFFFF"/>
                </a:solidFill>
                <a:latin typeface="Trebuchet MS"/>
                <a:cs typeface="Trebuchet MS"/>
              </a:rPr>
              <a:t>[ Capítulo 7 ]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9136C2B-452E-824A-97B7-E72E282F4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B2870-7350-8D40-A01A-CE539DF873CB}" type="slidenum">
              <a:rPr lang="es-ES_tradnl" smtClean="0"/>
              <a:t>1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550573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  <p:bldP spid="9" grpId="0" animBg="1"/>
      <p:bldP spid="1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C0EB7AB-7B8E-3644-ABF5-D21B2A78217D}"/>
              </a:ext>
            </a:extLst>
          </p:cNvPr>
          <p:cNvSpPr txBox="1"/>
          <p:nvPr/>
        </p:nvSpPr>
        <p:spPr>
          <a:xfrm>
            <a:off x="523103" y="669246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3600" b="1" dirty="0">
                <a:solidFill>
                  <a:srgbClr val="0070C0"/>
                </a:solidFill>
                <a:latin typeface="Trebuchet MS"/>
                <a:cs typeface="Trebuchet MS"/>
              </a:rPr>
              <a:t>Cómo hacer el Proyecto del Curso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0EBA83-C8B4-314D-A3CB-AE7B34556247}"/>
              </a:ext>
            </a:extLst>
          </p:cNvPr>
          <p:cNvSpPr txBox="1"/>
          <p:nvPr/>
        </p:nvSpPr>
        <p:spPr>
          <a:xfrm>
            <a:off x="3830595" y="1651230"/>
            <a:ext cx="7274011" cy="45375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es-ES_tradnl" sz="2800" b="1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Enunciado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s-ES_tradnl" sz="2800" b="1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Protocolo Experimental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s-ES_tradnl" sz="2800" b="1" dirty="0">
                <a:latin typeface="Trebuchet MS"/>
                <a:cs typeface="Trebuchet MS"/>
              </a:rPr>
              <a:t>Metodología de Trabajo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s-ES_tradnl" sz="2800" b="1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Diagramas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s-ES_tradnl" sz="2800" b="1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Estado del Arte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s-ES_tradnl" sz="2800" b="1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“</a:t>
            </a:r>
            <a:r>
              <a:rPr lang="es-ES_tradnl" sz="2800" b="1" dirty="0" err="1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Ablation</a:t>
            </a:r>
            <a:r>
              <a:rPr lang="es-ES_tradnl" sz="2800" b="1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s-ES_tradnl" sz="2800" b="1" dirty="0" err="1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Study</a:t>
            </a:r>
            <a:r>
              <a:rPr lang="es-ES_tradnl" sz="2800" b="1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”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s-ES_tradnl" sz="2800" b="1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Pedida</a:t>
            </a:r>
          </a:p>
        </p:txBody>
      </p:sp>
    </p:spTree>
    <p:extLst>
      <p:ext uri="{BB962C8B-B14F-4D97-AF65-F5344CB8AC3E}">
        <p14:creationId xmlns:p14="http://schemas.microsoft.com/office/powerpoint/2010/main" val="25616896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2D996CE-5EAA-0742-8003-AACED81A7C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2723"/>
            <a:ext cx="12192000" cy="4212554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37A44C32-00C6-DD49-BBFD-37C58035CDCB}"/>
              </a:ext>
            </a:extLst>
          </p:cNvPr>
          <p:cNvGrpSpPr/>
          <p:nvPr/>
        </p:nvGrpSpPr>
        <p:grpSpPr>
          <a:xfrm>
            <a:off x="3433010" y="575438"/>
            <a:ext cx="4209367" cy="461665"/>
            <a:chOff x="3433010" y="575438"/>
            <a:chExt cx="4209367" cy="46166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1F9C4F9-68EA-2C49-A93D-6F7E69959FE8}"/>
                </a:ext>
              </a:extLst>
            </p:cNvPr>
            <p:cNvSpPr txBox="1"/>
            <p:nvPr/>
          </p:nvSpPr>
          <p:spPr>
            <a:xfrm>
              <a:off x="4242857" y="575438"/>
              <a:ext cx="339952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FF9300"/>
                  </a:solidFill>
                  <a:latin typeface="Trebuchet MS" panose="020B0703020202090204" pitchFamily="34" charset="0"/>
                </a:rPr>
                <a:t>AVANZAR POR BLOQUES</a:t>
              </a:r>
            </a:p>
          </p:txBody>
        </p:sp>
        <p:sp>
          <p:nvSpPr>
            <p:cNvPr id="10" name="Right Arrow 9">
              <a:extLst>
                <a:ext uri="{FF2B5EF4-FFF2-40B4-BE49-F238E27FC236}">
                  <a16:creationId xmlns:a16="http://schemas.microsoft.com/office/drawing/2014/main" id="{54102C5C-E00D-E547-926A-DBC37A5DE9BA}"/>
                </a:ext>
              </a:extLst>
            </p:cNvPr>
            <p:cNvSpPr/>
            <p:nvPr/>
          </p:nvSpPr>
          <p:spPr>
            <a:xfrm>
              <a:off x="3433010" y="637827"/>
              <a:ext cx="641684" cy="336885"/>
            </a:xfrm>
            <a:prstGeom prst="rightArrow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4A12DA8-6E0E-B740-A8E2-FB3A434BCF06}"/>
              </a:ext>
            </a:extLst>
          </p:cNvPr>
          <p:cNvGrpSpPr/>
          <p:nvPr/>
        </p:nvGrpSpPr>
        <p:grpSpPr>
          <a:xfrm>
            <a:off x="745990" y="5758508"/>
            <a:ext cx="10283579" cy="461665"/>
            <a:chOff x="745990" y="5758508"/>
            <a:chExt cx="10283579" cy="46166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43337BE-DE4F-DE4C-8BEB-DC6015803911}"/>
                </a:ext>
              </a:extLst>
            </p:cNvPr>
            <p:cNvSpPr txBox="1"/>
            <p:nvPr/>
          </p:nvSpPr>
          <p:spPr>
            <a:xfrm>
              <a:off x="1447972" y="5758508"/>
              <a:ext cx="958159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FF9300"/>
                  </a:solidFill>
                  <a:latin typeface="Trebuchet MS" panose="020B0703020202090204" pitchFamily="34" charset="0"/>
                </a:rPr>
                <a:t>CADA BLOQUE GUARDADO EN LA NUBE, INDEXADO, DE FÁCIL ACCESO</a:t>
              </a:r>
            </a:p>
          </p:txBody>
        </p:sp>
        <p:sp>
          <p:nvSpPr>
            <p:cNvPr id="11" name="Right Arrow 10">
              <a:extLst>
                <a:ext uri="{FF2B5EF4-FFF2-40B4-BE49-F238E27FC236}">
                  <a16:creationId xmlns:a16="http://schemas.microsoft.com/office/drawing/2014/main" id="{030523FD-85FB-4C4E-9669-E1C9987CAB36}"/>
                </a:ext>
              </a:extLst>
            </p:cNvPr>
            <p:cNvSpPr/>
            <p:nvPr/>
          </p:nvSpPr>
          <p:spPr>
            <a:xfrm>
              <a:off x="745990" y="5820897"/>
              <a:ext cx="641684" cy="336885"/>
            </a:xfrm>
            <a:prstGeom prst="rightArrow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6348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28D8D1B-9F90-9448-95EA-1EB8082FDE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68966"/>
            <a:ext cx="5715000" cy="182880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4745F3D6-589D-4941-B4A2-8463828787AC}"/>
              </a:ext>
            </a:extLst>
          </p:cNvPr>
          <p:cNvSpPr/>
          <p:nvPr/>
        </p:nvSpPr>
        <p:spPr>
          <a:xfrm>
            <a:off x="477078" y="636105"/>
            <a:ext cx="993913" cy="993913"/>
          </a:xfrm>
          <a:prstGeom prst="ellipse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C77D83C6-65A4-444A-8DBA-B20F28D23C3F}"/>
              </a:ext>
            </a:extLst>
          </p:cNvPr>
          <p:cNvSpPr/>
          <p:nvPr/>
        </p:nvSpPr>
        <p:spPr>
          <a:xfrm>
            <a:off x="1364974" y="132522"/>
            <a:ext cx="5022574" cy="2027582"/>
          </a:xfrm>
          <a:custGeom>
            <a:avLst/>
            <a:gdLst>
              <a:gd name="connsiteX0" fmla="*/ 53009 w 5022574"/>
              <a:gd name="connsiteY0" fmla="*/ 0 h 2027582"/>
              <a:gd name="connsiteX1" fmla="*/ 39756 w 5022574"/>
              <a:gd name="connsiteY1" fmla="*/ 702365 h 2027582"/>
              <a:gd name="connsiteX2" fmla="*/ 92765 w 5022574"/>
              <a:gd name="connsiteY2" fmla="*/ 848139 h 2027582"/>
              <a:gd name="connsiteX3" fmla="*/ 119269 w 5022574"/>
              <a:gd name="connsiteY3" fmla="*/ 1007165 h 2027582"/>
              <a:gd name="connsiteX4" fmla="*/ 92765 w 5022574"/>
              <a:gd name="connsiteY4" fmla="*/ 1192695 h 2027582"/>
              <a:gd name="connsiteX5" fmla="*/ 0 w 5022574"/>
              <a:gd name="connsiteY5" fmla="*/ 1325217 h 2027582"/>
              <a:gd name="connsiteX6" fmla="*/ 13252 w 5022574"/>
              <a:gd name="connsiteY6" fmla="*/ 2027582 h 2027582"/>
              <a:gd name="connsiteX7" fmla="*/ 5022574 w 5022574"/>
              <a:gd name="connsiteY7" fmla="*/ 2027582 h 2027582"/>
              <a:gd name="connsiteX8" fmla="*/ 5009322 w 5022574"/>
              <a:gd name="connsiteY8" fmla="*/ 39756 h 2027582"/>
              <a:gd name="connsiteX9" fmla="*/ 53009 w 5022574"/>
              <a:gd name="connsiteY9" fmla="*/ 0 h 2027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022574" h="2027582">
                <a:moveTo>
                  <a:pt x="53009" y="0"/>
                </a:moveTo>
                <a:lnTo>
                  <a:pt x="39756" y="702365"/>
                </a:lnTo>
                <a:lnTo>
                  <a:pt x="92765" y="848139"/>
                </a:lnTo>
                <a:lnTo>
                  <a:pt x="119269" y="1007165"/>
                </a:lnTo>
                <a:lnTo>
                  <a:pt x="92765" y="1192695"/>
                </a:lnTo>
                <a:lnTo>
                  <a:pt x="0" y="1325217"/>
                </a:lnTo>
                <a:lnTo>
                  <a:pt x="13252" y="2027582"/>
                </a:lnTo>
                <a:lnTo>
                  <a:pt x="5022574" y="2027582"/>
                </a:lnTo>
                <a:cubicBezTo>
                  <a:pt x="5018157" y="1364973"/>
                  <a:pt x="5013739" y="702365"/>
                  <a:pt x="5009322" y="39756"/>
                </a:cubicBezTo>
                <a:lnTo>
                  <a:pt x="53009" y="0"/>
                </a:lnTo>
                <a:close/>
              </a:path>
            </a:pathLst>
          </a:custGeom>
          <a:solidFill>
            <a:schemeClr val="bg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5313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28D8D1B-9F90-9448-95EA-1EB8082FDE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68966"/>
            <a:ext cx="5715000" cy="182880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4745F3D6-589D-4941-B4A2-8463828787AC}"/>
              </a:ext>
            </a:extLst>
          </p:cNvPr>
          <p:cNvSpPr/>
          <p:nvPr/>
        </p:nvSpPr>
        <p:spPr>
          <a:xfrm>
            <a:off x="477078" y="636105"/>
            <a:ext cx="993913" cy="993913"/>
          </a:xfrm>
          <a:prstGeom prst="ellipse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C77D83C6-65A4-444A-8DBA-B20F28D23C3F}"/>
              </a:ext>
            </a:extLst>
          </p:cNvPr>
          <p:cNvSpPr/>
          <p:nvPr/>
        </p:nvSpPr>
        <p:spPr>
          <a:xfrm>
            <a:off x="1364974" y="132522"/>
            <a:ext cx="5022574" cy="2027582"/>
          </a:xfrm>
          <a:custGeom>
            <a:avLst/>
            <a:gdLst>
              <a:gd name="connsiteX0" fmla="*/ 53009 w 5022574"/>
              <a:gd name="connsiteY0" fmla="*/ 0 h 2027582"/>
              <a:gd name="connsiteX1" fmla="*/ 39756 w 5022574"/>
              <a:gd name="connsiteY1" fmla="*/ 702365 h 2027582"/>
              <a:gd name="connsiteX2" fmla="*/ 92765 w 5022574"/>
              <a:gd name="connsiteY2" fmla="*/ 848139 h 2027582"/>
              <a:gd name="connsiteX3" fmla="*/ 119269 w 5022574"/>
              <a:gd name="connsiteY3" fmla="*/ 1007165 h 2027582"/>
              <a:gd name="connsiteX4" fmla="*/ 92765 w 5022574"/>
              <a:gd name="connsiteY4" fmla="*/ 1192695 h 2027582"/>
              <a:gd name="connsiteX5" fmla="*/ 0 w 5022574"/>
              <a:gd name="connsiteY5" fmla="*/ 1325217 h 2027582"/>
              <a:gd name="connsiteX6" fmla="*/ 13252 w 5022574"/>
              <a:gd name="connsiteY6" fmla="*/ 2027582 h 2027582"/>
              <a:gd name="connsiteX7" fmla="*/ 5022574 w 5022574"/>
              <a:gd name="connsiteY7" fmla="*/ 2027582 h 2027582"/>
              <a:gd name="connsiteX8" fmla="*/ 5009322 w 5022574"/>
              <a:gd name="connsiteY8" fmla="*/ 39756 h 2027582"/>
              <a:gd name="connsiteX9" fmla="*/ 53009 w 5022574"/>
              <a:gd name="connsiteY9" fmla="*/ 0 h 2027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022574" h="2027582">
                <a:moveTo>
                  <a:pt x="53009" y="0"/>
                </a:moveTo>
                <a:lnTo>
                  <a:pt x="39756" y="702365"/>
                </a:lnTo>
                <a:lnTo>
                  <a:pt x="92765" y="848139"/>
                </a:lnTo>
                <a:lnTo>
                  <a:pt x="119269" y="1007165"/>
                </a:lnTo>
                <a:lnTo>
                  <a:pt x="92765" y="1192695"/>
                </a:lnTo>
                <a:lnTo>
                  <a:pt x="0" y="1325217"/>
                </a:lnTo>
                <a:lnTo>
                  <a:pt x="13252" y="2027582"/>
                </a:lnTo>
                <a:lnTo>
                  <a:pt x="5022574" y="2027582"/>
                </a:lnTo>
                <a:cubicBezTo>
                  <a:pt x="5018157" y="1364973"/>
                  <a:pt x="5013739" y="702365"/>
                  <a:pt x="5009322" y="39756"/>
                </a:cubicBezTo>
                <a:lnTo>
                  <a:pt x="53009" y="0"/>
                </a:lnTo>
                <a:close/>
              </a:path>
            </a:pathLst>
          </a:custGeom>
          <a:solidFill>
            <a:schemeClr val="bg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ross 9">
            <a:extLst>
              <a:ext uri="{FF2B5EF4-FFF2-40B4-BE49-F238E27FC236}">
                <a16:creationId xmlns:a16="http://schemas.microsoft.com/office/drawing/2014/main" id="{5F3A1EAF-6AF8-C943-BCEB-80A0E162718F}"/>
              </a:ext>
            </a:extLst>
          </p:cNvPr>
          <p:cNvSpPr/>
          <p:nvPr/>
        </p:nvSpPr>
        <p:spPr>
          <a:xfrm>
            <a:off x="6315601" y="3604591"/>
            <a:ext cx="914400" cy="874644"/>
          </a:xfrm>
          <a:prstGeom prst="plus">
            <a:avLst>
              <a:gd name="adj" fmla="val 4318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C5A40A0-FF19-E749-8F6D-1FDDA9737D82}"/>
              </a:ext>
            </a:extLst>
          </p:cNvPr>
          <p:cNvSpPr txBox="1"/>
          <p:nvPr/>
        </p:nvSpPr>
        <p:spPr>
          <a:xfrm>
            <a:off x="7498501" y="3136546"/>
            <a:ext cx="4552849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Trebuchet MS" panose="020B0703020202090204" pitchFamily="34" charset="0"/>
              </a:rPr>
              <a:t>Tonos de Gris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Trebuchet MS" panose="020B0703020202090204" pitchFamily="34" charset="0"/>
              </a:rPr>
              <a:t>HSV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err="1">
                <a:latin typeface="Trebuchet MS" panose="020B0703020202090204" pitchFamily="34" charset="0"/>
              </a:rPr>
              <a:t>Otros</a:t>
            </a:r>
            <a:r>
              <a:rPr lang="en-US" sz="2800" dirty="0">
                <a:latin typeface="Trebuchet MS" panose="020B0703020202090204" pitchFamily="34" charset="0"/>
              </a:rPr>
              <a:t> </a:t>
            </a:r>
            <a:r>
              <a:rPr lang="en-US" sz="2800" dirty="0" err="1">
                <a:latin typeface="Trebuchet MS" panose="020B0703020202090204" pitchFamily="34" charset="0"/>
              </a:rPr>
              <a:t>espacios</a:t>
            </a:r>
            <a:r>
              <a:rPr lang="en-US" sz="2800" dirty="0">
                <a:latin typeface="Trebuchet MS" panose="020B0703020202090204" pitchFamily="34" charset="0"/>
              </a:rPr>
              <a:t> de </a:t>
            </a:r>
            <a:r>
              <a:rPr lang="en-US" sz="2800" dirty="0" err="1">
                <a:latin typeface="Trebuchet MS" panose="020B0703020202090204" pitchFamily="34" charset="0"/>
              </a:rPr>
              <a:t>colores</a:t>
            </a:r>
            <a:endParaRPr lang="en-US" sz="2800" dirty="0">
              <a:latin typeface="Trebuchet MS" panose="020B070302020209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err="1">
                <a:latin typeface="Trebuchet MS" panose="020B0703020202090204" pitchFamily="34" charset="0"/>
              </a:rPr>
              <a:t>Otras</a:t>
            </a:r>
            <a:r>
              <a:rPr lang="en-US" sz="2800" dirty="0">
                <a:latin typeface="Trebuchet MS" panose="020B0703020202090204" pitchFamily="34" charset="0"/>
              </a:rPr>
              <a:t> </a:t>
            </a:r>
            <a:r>
              <a:rPr lang="en-US" sz="2800" dirty="0" err="1">
                <a:latin typeface="Trebuchet MS" panose="020B0703020202090204" pitchFamily="34" charset="0"/>
              </a:rPr>
              <a:t>Segmentaciones</a:t>
            </a:r>
            <a:endParaRPr lang="en-US" sz="2800" dirty="0">
              <a:latin typeface="Trebuchet MS" panose="020B0703020202090204" pitchFamily="34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E5BD08B-9A2A-1B47-979D-DAB641931821}"/>
              </a:ext>
            </a:extLst>
          </p:cNvPr>
          <p:cNvGrpSpPr/>
          <p:nvPr/>
        </p:nvGrpSpPr>
        <p:grpSpPr>
          <a:xfrm>
            <a:off x="171227" y="5999138"/>
            <a:ext cx="11953908" cy="461665"/>
            <a:chOff x="745990" y="5758508"/>
            <a:chExt cx="11953908" cy="461665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048ED79-6253-8F45-9491-9EC07797844F}"/>
                </a:ext>
              </a:extLst>
            </p:cNvPr>
            <p:cNvSpPr txBox="1"/>
            <p:nvPr/>
          </p:nvSpPr>
          <p:spPr>
            <a:xfrm>
              <a:off x="1447972" y="5758508"/>
              <a:ext cx="11251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FF9300"/>
                  </a:solidFill>
                  <a:latin typeface="Trebuchet MS" panose="020B0703020202090204" pitchFamily="34" charset="0"/>
                </a:rPr>
                <a:t>CADA GRUPO DE IMÁGENES GUARDADO EN LA NUBE, INDEXADO, DE FÁCIL ACCESO</a:t>
              </a:r>
            </a:p>
          </p:txBody>
        </p:sp>
        <p:sp>
          <p:nvSpPr>
            <p:cNvPr id="15" name="Right Arrow 14">
              <a:extLst>
                <a:ext uri="{FF2B5EF4-FFF2-40B4-BE49-F238E27FC236}">
                  <a16:creationId xmlns:a16="http://schemas.microsoft.com/office/drawing/2014/main" id="{141A5A09-B367-CB42-882A-622CB60CE713}"/>
                </a:ext>
              </a:extLst>
            </p:cNvPr>
            <p:cNvSpPr/>
            <p:nvPr/>
          </p:nvSpPr>
          <p:spPr>
            <a:xfrm>
              <a:off x="745990" y="5820897"/>
              <a:ext cx="641684" cy="336885"/>
            </a:xfrm>
            <a:prstGeom prst="rightArrow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Picture 3" descr="A collage of different colored eyes&#10;&#10;Description automatically generated with low confidence">
            <a:extLst>
              <a:ext uri="{FF2B5EF4-FFF2-40B4-BE49-F238E27FC236}">
                <a16:creationId xmlns:a16="http://schemas.microsoft.com/office/drawing/2014/main" id="{5480CBB6-8F36-12B0-33E9-379395FC88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9031" y="1992482"/>
            <a:ext cx="3738937" cy="3844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993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28D8D1B-9F90-9448-95EA-1EB8082FDE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68966"/>
            <a:ext cx="5715000" cy="182880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558AD7A3-7132-C948-97AE-260974522832}"/>
              </a:ext>
            </a:extLst>
          </p:cNvPr>
          <p:cNvSpPr/>
          <p:nvPr/>
        </p:nvSpPr>
        <p:spPr>
          <a:xfrm>
            <a:off x="1603511" y="636105"/>
            <a:ext cx="993913" cy="993913"/>
          </a:xfrm>
          <a:prstGeom prst="ellipse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9B0F5EED-6757-824F-91E5-BCF2B41E6977}"/>
              </a:ext>
            </a:extLst>
          </p:cNvPr>
          <p:cNvSpPr/>
          <p:nvPr/>
        </p:nvSpPr>
        <p:spPr>
          <a:xfrm>
            <a:off x="2544415" y="155714"/>
            <a:ext cx="5022574" cy="1832114"/>
          </a:xfrm>
          <a:custGeom>
            <a:avLst/>
            <a:gdLst>
              <a:gd name="connsiteX0" fmla="*/ 53009 w 5022574"/>
              <a:gd name="connsiteY0" fmla="*/ 0 h 2027582"/>
              <a:gd name="connsiteX1" fmla="*/ 39756 w 5022574"/>
              <a:gd name="connsiteY1" fmla="*/ 702365 h 2027582"/>
              <a:gd name="connsiteX2" fmla="*/ 92765 w 5022574"/>
              <a:gd name="connsiteY2" fmla="*/ 848139 h 2027582"/>
              <a:gd name="connsiteX3" fmla="*/ 119269 w 5022574"/>
              <a:gd name="connsiteY3" fmla="*/ 1007165 h 2027582"/>
              <a:gd name="connsiteX4" fmla="*/ 92765 w 5022574"/>
              <a:gd name="connsiteY4" fmla="*/ 1192695 h 2027582"/>
              <a:gd name="connsiteX5" fmla="*/ 0 w 5022574"/>
              <a:gd name="connsiteY5" fmla="*/ 1325217 h 2027582"/>
              <a:gd name="connsiteX6" fmla="*/ 13252 w 5022574"/>
              <a:gd name="connsiteY6" fmla="*/ 2027582 h 2027582"/>
              <a:gd name="connsiteX7" fmla="*/ 5022574 w 5022574"/>
              <a:gd name="connsiteY7" fmla="*/ 2027582 h 2027582"/>
              <a:gd name="connsiteX8" fmla="*/ 5009322 w 5022574"/>
              <a:gd name="connsiteY8" fmla="*/ 39756 h 2027582"/>
              <a:gd name="connsiteX9" fmla="*/ 53009 w 5022574"/>
              <a:gd name="connsiteY9" fmla="*/ 0 h 2027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022574" h="2027582">
                <a:moveTo>
                  <a:pt x="53009" y="0"/>
                </a:moveTo>
                <a:lnTo>
                  <a:pt x="39756" y="702365"/>
                </a:lnTo>
                <a:lnTo>
                  <a:pt x="92765" y="848139"/>
                </a:lnTo>
                <a:lnTo>
                  <a:pt x="119269" y="1007165"/>
                </a:lnTo>
                <a:lnTo>
                  <a:pt x="92765" y="1192695"/>
                </a:lnTo>
                <a:lnTo>
                  <a:pt x="0" y="1325217"/>
                </a:lnTo>
                <a:lnTo>
                  <a:pt x="13252" y="2027582"/>
                </a:lnTo>
                <a:lnTo>
                  <a:pt x="5022574" y="2027582"/>
                </a:lnTo>
                <a:cubicBezTo>
                  <a:pt x="5018157" y="1364973"/>
                  <a:pt x="5013739" y="702365"/>
                  <a:pt x="5009322" y="39756"/>
                </a:cubicBezTo>
                <a:lnTo>
                  <a:pt x="53009" y="0"/>
                </a:lnTo>
                <a:close/>
              </a:path>
            </a:pathLst>
          </a:custGeom>
          <a:solidFill>
            <a:schemeClr val="bg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03144E82-9A8A-6F4F-8F1F-B888BC380029}"/>
              </a:ext>
            </a:extLst>
          </p:cNvPr>
          <p:cNvSpPr/>
          <p:nvPr/>
        </p:nvSpPr>
        <p:spPr>
          <a:xfrm rot="10800000">
            <a:off x="-3332923" y="155714"/>
            <a:ext cx="5022574" cy="2027582"/>
          </a:xfrm>
          <a:custGeom>
            <a:avLst/>
            <a:gdLst>
              <a:gd name="connsiteX0" fmla="*/ 53009 w 5022574"/>
              <a:gd name="connsiteY0" fmla="*/ 0 h 2027582"/>
              <a:gd name="connsiteX1" fmla="*/ 39756 w 5022574"/>
              <a:gd name="connsiteY1" fmla="*/ 702365 h 2027582"/>
              <a:gd name="connsiteX2" fmla="*/ 92765 w 5022574"/>
              <a:gd name="connsiteY2" fmla="*/ 848139 h 2027582"/>
              <a:gd name="connsiteX3" fmla="*/ 119269 w 5022574"/>
              <a:gd name="connsiteY3" fmla="*/ 1007165 h 2027582"/>
              <a:gd name="connsiteX4" fmla="*/ 92765 w 5022574"/>
              <a:gd name="connsiteY4" fmla="*/ 1192695 h 2027582"/>
              <a:gd name="connsiteX5" fmla="*/ 0 w 5022574"/>
              <a:gd name="connsiteY5" fmla="*/ 1325217 h 2027582"/>
              <a:gd name="connsiteX6" fmla="*/ 13252 w 5022574"/>
              <a:gd name="connsiteY6" fmla="*/ 2027582 h 2027582"/>
              <a:gd name="connsiteX7" fmla="*/ 5022574 w 5022574"/>
              <a:gd name="connsiteY7" fmla="*/ 2027582 h 2027582"/>
              <a:gd name="connsiteX8" fmla="*/ 5009322 w 5022574"/>
              <a:gd name="connsiteY8" fmla="*/ 39756 h 2027582"/>
              <a:gd name="connsiteX9" fmla="*/ 53009 w 5022574"/>
              <a:gd name="connsiteY9" fmla="*/ 0 h 2027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022574" h="2027582">
                <a:moveTo>
                  <a:pt x="53009" y="0"/>
                </a:moveTo>
                <a:lnTo>
                  <a:pt x="39756" y="702365"/>
                </a:lnTo>
                <a:lnTo>
                  <a:pt x="92765" y="848139"/>
                </a:lnTo>
                <a:lnTo>
                  <a:pt x="119269" y="1007165"/>
                </a:lnTo>
                <a:lnTo>
                  <a:pt x="92765" y="1192695"/>
                </a:lnTo>
                <a:lnTo>
                  <a:pt x="0" y="1325217"/>
                </a:lnTo>
                <a:lnTo>
                  <a:pt x="13252" y="2027582"/>
                </a:lnTo>
                <a:lnTo>
                  <a:pt x="5022574" y="2027582"/>
                </a:lnTo>
                <a:cubicBezTo>
                  <a:pt x="5018157" y="1364973"/>
                  <a:pt x="5013739" y="702365"/>
                  <a:pt x="5009322" y="39756"/>
                </a:cubicBezTo>
                <a:lnTo>
                  <a:pt x="53009" y="0"/>
                </a:lnTo>
                <a:close/>
              </a:path>
            </a:pathLst>
          </a:custGeom>
          <a:solidFill>
            <a:schemeClr val="bg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16714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28D8D1B-9F90-9448-95EA-1EB8082FDE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68966"/>
            <a:ext cx="5715000" cy="182880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558AD7A3-7132-C948-97AE-260974522832}"/>
              </a:ext>
            </a:extLst>
          </p:cNvPr>
          <p:cNvSpPr/>
          <p:nvPr/>
        </p:nvSpPr>
        <p:spPr>
          <a:xfrm>
            <a:off x="1603511" y="636105"/>
            <a:ext cx="993913" cy="993913"/>
          </a:xfrm>
          <a:prstGeom prst="ellipse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9B0F5EED-6757-824F-91E5-BCF2B41E6977}"/>
              </a:ext>
            </a:extLst>
          </p:cNvPr>
          <p:cNvSpPr/>
          <p:nvPr/>
        </p:nvSpPr>
        <p:spPr>
          <a:xfrm>
            <a:off x="2544415" y="155714"/>
            <a:ext cx="5022574" cy="1832114"/>
          </a:xfrm>
          <a:custGeom>
            <a:avLst/>
            <a:gdLst>
              <a:gd name="connsiteX0" fmla="*/ 53009 w 5022574"/>
              <a:gd name="connsiteY0" fmla="*/ 0 h 2027582"/>
              <a:gd name="connsiteX1" fmla="*/ 39756 w 5022574"/>
              <a:gd name="connsiteY1" fmla="*/ 702365 h 2027582"/>
              <a:gd name="connsiteX2" fmla="*/ 92765 w 5022574"/>
              <a:gd name="connsiteY2" fmla="*/ 848139 h 2027582"/>
              <a:gd name="connsiteX3" fmla="*/ 119269 w 5022574"/>
              <a:gd name="connsiteY3" fmla="*/ 1007165 h 2027582"/>
              <a:gd name="connsiteX4" fmla="*/ 92765 w 5022574"/>
              <a:gd name="connsiteY4" fmla="*/ 1192695 h 2027582"/>
              <a:gd name="connsiteX5" fmla="*/ 0 w 5022574"/>
              <a:gd name="connsiteY5" fmla="*/ 1325217 h 2027582"/>
              <a:gd name="connsiteX6" fmla="*/ 13252 w 5022574"/>
              <a:gd name="connsiteY6" fmla="*/ 2027582 h 2027582"/>
              <a:gd name="connsiteX7" fmla="*/ 5022574 w 5022574"/>
              <a:gd name="connsiteY7" fmla="*/ 2027582 h 2027582"/>
              <a:gd name="connsiteX8" fmla="*/ 5009322 w 5022574"/>
              <a:gd name="connsiteY8" fmla="*/ 39756 h 2027582"/>
              <a:gd name="connsiteX9" fmla="*/ 53009 w 5022574"/>
              <a:gd name="connsiteY9" fmla="*/ 0 h 2027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022574" h="2027582">
                <a:moveTo>
                  <a:pt x="53009" y="0"/>
                </a:moveTo>
                <a:lnTo>
                  <a:pt x="39756" y="702365"/>
                </a:lnTo>
                <a:lnTo>
                  <a:pt x="92765" y="848139"/>
                </a:lnTo>
                <a:lnTo>
                  <a:pt x="119269" y="1007165"/>
                </a:lnTo>
                <a:lnTo>
                  <a:pt x="92765" y="1192695"/>
                </a:lnTo>
                <a:lnTo>
                  <a:pt x="0" y="1325217"/>
                </a:lnTo>
                <a:lnTo>
                  <a:pt x="13252" y="2027582"/>
                </a:lnTo>
                <a:lnTo>
                  <a:pt x="5022574" y="2027582"/>
                </a:lnTo>
                <a:cubicBezTo>
                  <a:pt x="5018157" y="1364973"/>
                  <a:pt x="5013739" y="702365"/>
                  <a:pt x="5009322" y="39756"/>
                </a:cubicBezTo>
                <a:lnTo>
                  <a:pt x="53009" y="0"/>
                </a:lnTo>
                <a:close/>
              </a:path>
            </a:pathLst>
          </a:custGeom>
          <a:solidFill>
            <a:schemeClr val="bg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03144E82-9A8A-6F4F-8F1F-B888BC380029}"/>
              </a:ext>
            </a:extLst>
          </p:cNvPr>
          <p:cNvSpPr/>
          <p:nvPr/>
        </p:nvSpPr>
        <p:spPr>
          <a:xfrm rot="10800000">
            <a:off x="-3332923" y="155714"/>
            <a:ext cx="5022574" cy="2027582"/>
          </a:xfrm>
          <a:custGeom>
            <a:avLst/>
            <a:gdLst>
              <a:gd name="connsiteX0" fmla="*/ 53009 w 5022574"/>
              <a:gd name="connsiteY0" fmla="*/ 0 h 2027582"/>
              <a:gd name="connsiteX1" fmla="*/ 39756 w 5022574"/>
              <a:gd name="connsiteY1" fmla="*/ 702365 h 2027582"/>
              <a:gd name="connsiteX2" fmla="*/ 92765 w 5022574"/>
              <a:gd name="connsiteY2" fmla="*/ 848139 h 2027582"/>
              <a:gd name="connsiteX3" fmla="*/ 119269 w 5022574"/>
              <a:gd name="connsiteY3" fmla="*/ 1007165 h 2027582"/>
              <a:gd name="connsiteX4" fmla="*/ 92765 w 5022574"/>
              <a:gd name="connsiteY4" fmla="*/ 1192695 h 2027582"/>
              <a:gd name="connsiteX5" fmla="*/ 0 w 5022574"/>
              <a:gd name="connsiteY5" fmla="*/ 1325217 h 2027582"/>
              <a:gd name="connsiteX6" fmla="*/ 13252 w 5022574"/>
              <a:gd name="connsiteY6" fmla="*/ 2027582 h 2027582"/>
              <a:gd name="connsiteX7" fmla="*/ 5022574 w 5022574"/>
              <a:gd name="connsiteY7" fmla="*/ 2027582 h 2027582"/>
              <a:gd name="connsiteX8" fmla="*/ 5009322 w 5022574"/>
              <a:gd name="connsiteY8" fmla="*/ 39756 h 2027582"/>
              <a:gd name="connsiteX9" fmla="*/ 53009 w 5022574"/>
              <a:gd name="connsiteY9" fmla="*/ 0 h 2027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022574" h="2027582">
                <a:moveTo>
                  <a:pt x="53009" y="0"/>
                </a:moveTo>
                <a:lnTo>
                  <a:pt x="39756" y="702365"/>
                </a:lnTo>
                <a:lnTo>
                  <a:pt x="92765" y="848139"/>
                </a:lnTo>
                <a:lnTo>
                  <a:pt x="119269" y="1007165"/>
                </a:lnTo>
                <a:lnTo>
                  <a:pt x="92765" y="1192695"/>
                </a:lnTo>
                <a:lnTo>
                  <a:pt x="0" y="1325217"/>
                </a:lnTo>
                <a:lnTo>
                  <a:pt x="13252" y="2027582"/>
                </a:lnTo>
                <a:lnTo>
                  <a:pt x="5022574" y="2027582"/>
                </a:lnTo>
                <a:cubicBezTo>
                  <a:pt x="5018157" y="1364973"/>
                  <a:pt x="5013739" y="702365"/>
                  <a:pt x="5009322" y="39756"/>
                </a:cubicBezTo>
                <a:lnTo>
                  <a:pt x="53009" y="0"/>
                </a:lnTo>
                <a:close/>
              </a:path>
            </a:pathLst>
          </a:custGeom>
          <a:solidFill>
            <a:schemeClr val="bg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B902AB7D-933E-834C-B978-E23DE15F456E}"/>
              </a:ext>
            </a:extLst>
          </p:cNvPr>
          <p:cNvCxnSpPr>
            <a:stCxn id="4" idx="4"/>
          </p:cNvCxnSpPr>
          <p:nvPr/>
        </p:nvCxnSpPr>
        <p:spPr>
          <a:xfrm>
            <a:off x="2100468" y="1630018"/>
            <a:ext cx="0" cy="1258956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21A4B47-E9CE-724E-A1AF-023A62D6D6C1}"/>
              </a:ext>
            </a:extLst>
          </p:cNvPr>
          <p:cNvSpPr/>
          <p:nvPr/>
        </p:nvSpPr>
        <p:spPr>
          <a:xfrm>
            <a:off x="1113184" y="2911420"/>
            <a:ext cx="1961322" cy="46646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TIPO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2FF5802-56BB-A94D-AFC3-7424E9572A7F}"/>
              </a:ext>
            </a:extLst>
          </p:cNvPr>
          <p:cNvSpPr txBox="1"/>
          <p:nvPr/>
        </p:nvSpPr>
        <p:spPr>
          <a:xfrm>
            <a:off x="3659326" y="2883642"/>
            <a:ext cx="2813591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err="1">
                <a:latin typeface="Trebuchet MS" panose="020B0703020202090204" pitchFamily="34" charset="0"/>
              </a:rPr>
              <a:t>Geométrica</a:t>
            </a:r>
            <a:endParaRPr lang="en-US" sz="2800" dirty="0">
              <a:latin typeface="Trebuchet MS" panose="020B070302020209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err="1">
                <a:latin typeface="Trebuchet MS" panose="020B0703020202090204" pitchFamily="34" charset="0"/>
              </a:rPr>
              <a:t>Intensidad</a:t>
            </a:r>
            <a:endParaRPr lang="en-US" sz="2800" dirty="0">
              <a:latin typeface="Trebuchet MS" panose="020B070302020209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err="1">
                <a:latin typeface="Trebuchet MS" panose="020B0703020202090204" pitchFamily="34" charset="0"/>
              </a:rPr>
              <a:t>Intensidad</a:t>
            </a:r>
            <a:r>
              <a:rPr lang="en-US" sz="2800" dirty="0">
                <a:latin typeface="Trebuchet MS" panose="020B0703020202090204" pitchFamily="34" charset="0"/>
              </a:rPr>
              <a:t> con</a:t>
            </a:r>
          </a:p>
          <a:p>
            <a:r>
              <a:rPr lang="en-US" sz="2800" dirty="0">
                <a:latin typeface="Trebuchet MS" panose="020B0703020202090204" pitchFamily="34" charset="0"/>
              </a:rPr>
              <a:t>   </a:t>
            </a:r>
            <a:r>
              <a:rPr lang="en-US" sz="2800" dirty="0" err="1">
                <a:latin typeface="Trebuchet MS" panose="020B0703020202090204" pitchFamily="34" charset="0"/>
              </a:rPr>
              <a:t>Geometría</a:t>
            </a:r>
            <a:endParaRPr lang="en-US" sz="2800" dirty="0">
              <a:latin typeface="Trebuchet MS" panose="020B0703020202090204" pitchFamily="34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3D009CA-6782-8D4A-AFC9-4567A997E2ED}"/>
              </a:ext>
            </a:extLst>
          </p:cNvPr>
          <p:cNvSpPr/>
          <p:nvPr/>
        </p:nvSpPr>
        <p:spPr>
          <a:xfrm>
            <a:off x="3740246" y="3073261"/>
            <a:ext cx="144000" cy="144000"/>
          </a:xfrm>
          <a:prstGeom prst="ellipse">
            <a:avLst/>
          </a:prstGeom>
          <a:solidFill>
            <a:schemeClr val="accent1">
              <a:alpha val="4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78DDDDA-0F3A-984E-BB19-FF8A97774B03}"/>
              </a:ext>
            </a:extLst>
          </p:cNvPr>
          <p:cNvSpPr/>
          <p:nvPr/>
        </p:nvSpPr>
        <p:spPr>
          <a:xfrm>
            <a:off x="3740246" y="3504140"/>
            <a:ext cx="144000" cy="144000"/>
          </a:xfrm>
          <a:prstGeom prst="ellipse">
            <a:avLst/>
          </a:prstGeom>
          <a:solidFill>
            <a:schemeClr val="accent1">
              <a:alpha val="4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AA92FDD-49DA-9648-A7BB-90BF0542F1A8}"/>
              </a:ext>
            </a:extLst>
          </p:cNvPr>
          <p:cNvSpPr/>
          <p:nvPr/>
        </p:nvSpPr>
        <p:spPr>
          <a:xfrm>
            <a:off x="3740246" y="3935019"/>
            <a:ext cx="144000" cy="144000"/>
          </a:xfrm>
          <a:prstGeom prst="ellipse">
            <a:avLst/>
          </a:prstGeom>
          <a:solidFill>
            <a:schemeClr val="accent1">
              <a:alpha val="4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93F5BCB-B974-D648-8AA4-DE6452F5F202}"/>
              </a:ext>
            </a:extLst>
          </p:cNvPr>
          <p:cNvCxnSpPr>
            <a:cxnSpLocks/>
            <a:stCxn id="9" idx="3"/>
            <a:endCxn id="11" idx="2"/>
          </p:cNvCxnSpPr>
          <p:nvPr/>
        </p:nvCxnSpPr>
        <p:spPr>
          <a:xfrm>
            <a:off x="3074506" y="3144653"/>
            <a:ext cx="665740" cy="60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3EB3B495-A0B8-A84E-8294-FE4EF9AA44E7}"/>
              </a:ext>
            </a:extLst>
          </p:cNvPr>
          <p:cNvCxnSpPr>
            <a:cxnSpLocks/>
            <a:stCxn id="9" idx="2"/>
            <a:endCxn id="12" idx="2"/>
          </p:cNvCxnSpPr>
          <p:nvPr/>
        </p:nvCxnSpPr>
        <p:spPr>
          <a:xfrm rot="16200000" flipH="1">
            <a:off x="2817918" y="2653811"/>
            <a:ext cx="198255" cy="1646401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71E7BD65-3BAE-6945-8F0B-9EF3D226F974}"/>
              </a:ext>
            </a:extLst>
          </p:cNvPr>
          <p:cNvCxnSpPr>
            <a:cxnSpLocks/>
            <a:stCxn id="9" idx="1"/>
            <a:endCxn id="13" idx="2"/>
          </p:cNvCxnSpPr>
          <p:nvPr/>
        </p:nvCxnSpPr>
        <p:spPr>
          <a:xfrm rot="10800000" flipH="1" flipV="1">
            <a:off x="1113184" y="3144653"/>
            <a:ext cx="2627062" cy="862366"/>
          </a:xfrm>
          <a:prstGeom prst="bentConnector3">
            <a:avLst>
              <a:gd name="adj1" fmla="val -8702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ight Arrow 23">
            <a:extLst>
              <a:ext uri="{FF2B5EF4-FFF2-40B4-BE49-F238E27FC236}">
                <a16:creationId xmlns:a16="http://schemas.microsoft.com/office/drawing/2014/main" id="{5F7F345C-6C2F-7D45-A08A-5F2EEDCF1FC1}"/>
              </a:ext>
            </a:extLst>
          </p:cNvPr>
          <p:cNvSpPr/>
          <p:nvPr/>
        </p:nvSpPr>
        <p:spPr>
          <a:xfrm>
            <a:off x="6682877" y="3393925"/>
            <a:ext cx="449179" cy="3588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CD488ED-6A41-CB41-B0AF-3DCF4EDF407A}"/>
              </a:ext>
            </a:extLst>
          </p:cNvPr>
          <p:cNvSpPr txBox="1"/>
          <p:nvPr/>
        </p:nvSpPr>
        <p:spPr>
          <a:xfrm>
            <a:off x="7504286" y="3411531"/>
            <a:ext cx="3029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EXTRAER, GUARDAR, INDEXAR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9D25D92-16B3-5B48-A49B-E85960C30F9B}"/>
              </a:ext>
            </a:extLst>
          </p:cNvPr>
          <p:cNvGrpSpPr/>
          <p:nvPr/>
        </p:nvGrpSpPr>
        <p:grpSpPr>
          <a:xfrm>
            <a:off x="163776" y="6019961"/>
            <a:ext cx="12028224" cy="461665"/>
            <a:chOff x="745990" y="5758508"/>
            <a:chExt cx="12028224" cy="461665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CC640EB-27CF-2148-89A0-88E69516B473}"/>
                </a:ext>
              </a:extLst>
            </p:cNvPr>
            <p:cNvSpPr txBox="1"/>
            <p:nvPr/>
          </p:nvSpPr>
          <p:spPr>
            <a:xfrm>
              <a:off x="1447972" y="5758508"/>
              <a:ext cx="1132624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FF9300"/>
                  </a:solidFill>
                  <a:latin typeface="Trebuchet MS" panose="020B0703020202090204" pitchFamily="34" charset="0"/>
                </a:rPr>
                <a:t>CADA GRUPO DE FEATURES GUARDADO EN LA NUBE, INDEXADO, DE FÁCIL ACCESO</a:t>
              </a:r>
            </a:p>
          </p:txBody>
        </p:sp>
        <p:sp>
          <p:nvSpPr>
            <p:cNvPr id="28" name="Right Arrow 27">
              <a:extLst>
                <a:ext uri="{FF2B5EF4-FFF2-40B4-BE49-F238E27FC236}">
                  <a16:creationId xmlns:a16="http://schemas.microsoft.com/office/drawing/2014/main" id="{6D8A1A50-39EE-194E-A29E-D5C67E4D0284}"/>
                </a:ext>
              </a:extLst>
            </p:cNvPr>
            <p:cNvSpPr/>
            <p:nvPr/>
          </p:nvSpPr>
          <p:spPr>
            <a:xfrm>
              <a:off x="745990" y="5820897"/>
              <a:ext cx="641684" cy="336885"/>
            </a:xfrm>
            <a:prstGeom prst="rightArrow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91995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28D8D1B-9F90-9448-95EA-1EB8082FDE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68966"/>
            <a:ext cx="5715000" cy="182880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558AD7A3-7132-C948-97AE-260974522832}"/>
              </a:ext>
            </a:extLst>
          </p:cNvPr>
          <p:cNvSpPr/>
          <p:nvPr/>
        </p:nvSpPr>
        <p:spPr>
          <a:xfrm>
            <a:off x="1603511" y="636105"/>
            <a:ext cx="993913" cy="993913"/>
          </a:xfrm>
          <a:prstGeom prst="ellipse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9B0F5EED-6757-824F-91E5-BCF2B41E6977}"/>
              </a:ext>
            </a:extLst>
          </p:cNvPr>
          <p:cNvSpPr/>
          <p:nvPr/>
        </p:nvSpPr>
        <p:spPr>
          <a:xfrm>
            <a:off x="2544415" y="155714"/>
            <a:ext cx="5022574" cy="1832114"/>
          </a:xfrm>
          <a:custGeom>
            <a:avLst/>
            <a:gdLst>
              <a:gd name="connsiteX0" fmla="*/ 53009 w 5022574"/>
              <a:gd name="connsiteY0" fmla="*/ 0 h 2027582"/>
              <a:gd name="connsiteX1" fmla="*/ 39756 w 5022574"/>
              <a:gd name="connsiteY1" fmla="*/ 702365 h 2027582"/>
              <a:gd name="connsiteX2" fmla="*/ 92765 w 5022574"/>
              <a:gd name="connsiteY2" fmla="*/ 848139 h 2027582"/>
              <a:gd name="connsiteX3" fmla="*/ 119269 w 5022574"/>
              <a:gd name="connsiteY3" fmla="*/ 1007165 h 2027582"/>
              <a:gd name="connsiteX4" fmla="*/ 92765 w 5022574"/>
              <a:gd name="connsiteY4" fmla="*/ 1192695 h 2027582"/>
              <a:gd name="connsiteX5" fmla="*/ 0 w 5022574"/>
              <a:gd name="connsiteY5" fmla="*/ 1325217 h 2027582"/>
              <a:gd name="connsiteX6" fmla="*/ 13252 w 5022574"/>
              <a:gd name="connsiteY6" fmla="*/ 2027582 h 2027582"/>
              <a:gd name="connsiteX7" fmla="*/ 5022574 w 5022574"/>
              <a:gd name="connsiteY7" fmla="*/ 2027582 h 2027582"/>
              <a:gd name="connsiteX8" fmla="*/ 5009322 w 5022574"/>
              <a:gd name="connsiteY8" fmla="*/ 39756 h 2027582"/>
              <a:gd name="connsiteX9" fmla="*/ 53009 w 5022574"/>
              <a:gd name="connsiteY9" fmla="*/ 0 h 2027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022574" h="2027582">
                <a:moveTo>
                  <a:pt x="53009" y="0"/>
                </a:moveTo>
                <a:lnTo>
                  <a:pt x="39756" y="702365"/>
                </a:lnTo>
                <a:lnTo>
                  <a:pt x="92765" y="848139"/>
                </a:lnTo>
                <a:lnTo>
                  <a:pt x="119269" y="1007165"/>
                </a:lnTo>
                <a:lnTo>
                  <a:pt x="92765" y="1192695"/>
                </a:lnTo>
                <a:lnTo>
                  <a:pt x="0" y="1325217"/>
                </a:lnTo>
                <a:lnTo>
                  <a:pt x="13252" y="2027582"/>
                </a:lnTo>
                <a:lnTo>
                  <a:pt x="5022574" y="2027582"/>
                </a:lnTo>
                <a:cubicBezTo>
                  <a:pt x="5018157" y="1364973"/>
                  <a:pt x="5013739" y="702365"/>
                  <a:pt x="5009322" y="39756"/>
                </a:cubicBezTo>
                <a:lnTo>
                  <a:pt x="53009" y="0"/>
                </a:lnTo>
                <a:close/>
              </a:path>
            </a:pathLst>
          </a:custGeom>
          <a:solidFill>
            <a:schemeClr val="bg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03144E82-9A8A-6F4F-8F1F-B888BC380029}"/>
              </a:ext>
            </a:extLst>
          </p:cNvPr>
          <p:cNvSpPr/>
          <p:nvPr/>
        </p:nvSpPr>
        <p:spPr>
          <a:xfrm rot="10800000">
            <a:off x="-3332923" y="155714"/>
            <a:ext cx="5022574" cy="2027582"/>
          </a:xfrm>
          <a:custGeom>
            <a:avLst/>
            <a:gdLst>
              <a:gd name="connsiteX0" fmla="*/ 53009 w 5022574"/>
              <a:gd name="connsiteY0" fmla="*/ 0 h 2027582"/>
              <a:gd name="connsiteX1" fmla="*/ 39756 w 5022574"/>
              <a:gd name="connsiteY1" fmla="*/ 702365 h 2027582"/>
              <a:gd name="connsiteX2" fmla="*/ 92765 w 5022574"/>
              <a:gd name="connsiteY2" fmla="*/ 848139 h 2027582"/>
              <a:gd name="connsiteX3" fmla="*/ 119269 w 5022574"/>
              <a:gd name="connsiteY3" fmla="*/ 1007165 h 2027582"/>
              <a:gd name="connsiteX4" fmla="*/ 92765 w 5022574"/>
              <a:gd name="connsiteY4" fmla="*/ 1192695 h 2027582"/>
              <a:gd name="connsiteX5" fmla="*/ 0 w 5022574"/>
              <a:gd name="connsiteY5" fmla="*/ 1325217 h 2027582"/>
              <a:gd name="connsiteX6" fmla="*/ 13252 w 5022574"/>
              <a:gd name="connsiteY6" fmla="*/ 2027582 h 2027582"/>
              <a:gd name="connsiteX7" fmla="*/ 5022574 w 5022574"/>
              <a:gd name="connsiteY7" fmla="*/ 2027582 h 2027582"/>
              <a:gd name="connsiteX8" fmla="*/ 5009322 w 5022574"/>
              <a:gd name="connsiteY8" fmla="*/ 39756 h 2027582"/>
              <a:gd name="connsiteX9" fmla="*/ 53009 w 5022574"/>
              <a:gd name="connsiteY9" fmla="*/ 0 h 2027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022574" h="2027582">
                <a:moveTo>
                  <a:pt x="53009" y="0"/>
                </a:moveTo>
                <a:lnTo>
                  <a:pt x="39756" y="702365"/>
                </a:lnTo>
                <a:lnTo>
                  <a:pt x="92765" y="848139"/>
                </a:lnTo>
                <a:lnTo>
                  <a:pt x="119269" y="1007165"/>
                </a:lnTo>
                <a:lnTo>
                  <a:pt x="92765" y="1192695"/>
                </a:lnTo>
                <a:lnTo>
                  <a:pt x="0" y="1325217"/>
                </a:lnTo>
                <a:lnTo>
                  <a:pt x="13252" y="2027582"/>
                </a:lnTo>
                <a:lnTo>
                  <a:pt x="5022574" y="2027582"/>
                </a:lnTo>
                <a:cubicBezTo>
                  <a:pt x="5018157" y="1364973"/>
                  <a:pt x="5013739" y="702365"/>
                  <a:pt x="5009322" y="39756"/>
                </a:cubicBezTo>
                <a:lnTo>
                  <a:pt x="53009" y="0"/>
                </a:lnTo>
                <a:close/>
              </a:path>
            </a:pathLst>
          </a:custGeom>
          <a:solidFill>
            <a:schemeClr val="bg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B902AB7D-933E-834C-B978-E23DE15F456E}"/>
              </a:ext>
            </a:extLst>
          </p:cNvPr>
          <p:cNvCxnSpPr>
            <a:stCxn id="4" idx="4"/>
          </p:cNvCxnSpPr>
          <p:nvPr/>
        </p:nvCxnSpPr>
        <p:spPr>
          <a:xfrm>
            <a:off x="2100468" y="1630018"/>
            <a:ext cx="0" cy="1258956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BDF8900F-AA0E-724B-8F06-231FFE98B89F}"/>
              </a:ext>
            </a:extLst>
          </p:cNvPr>
          <p:cNvSpPr txBox="1"/>
          <p:nvPr/>
        </p:nvSpPr>
        <p:spPr>
          <a:xfrm>
            <a:off x="34187" y="2912619"/>
            <a:ext cx="11229356" cy="3046988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Crear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funciones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como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por </a:t>
            </a:r>
            <a:r>
              <a:rPr lang="en-US" sz="24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ejemplo</a:t>
            </a:r>
            <a:endParaRPr lang="en-US" sz="24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4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Xtrain_lbp_gray,ytrain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= </a:t>
            </a:r>
            <a:r>
              <a:rPr lang="en-US" sz="24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extract_features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(‘gray’,‘train’,‘</a:t>
            </a:r>
            <a:r>
              <a:rPr lang="en-US" sz="24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lbp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’)</a:t>
            </a:r>
          </a:p>
          <a:p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Xtest_lbp_gray,ytrain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 = </a:t>
            </a:r>
            <a:r>
              <a:rPr lang="en-US" sz="24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extract_features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(‘gray’,‘test’,‘</a:t>
            </a:r>
            <a:r>
              <a:rPr lang="en-US" sz="24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lbp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’)</a:t>
            </a:r>
          </a:p>
          <a:p>
            <a:endParaRPr lang="en-US" sz="24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Xtrain_lbp_gray,ytrain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= </a:t>
            </a:r>
            <a:r>
              <a:rPr lang="en-US" sz="24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load_features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(‘gray’,‘train’,‘</a:t>
            </a:r>
            <a:r>
              <a:rPr lang="en-US" sz="24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lbp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’)</a:t>
            </a:r>
          </a:p>
          <a:p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Xtest_lbp_gray,ytrain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 = </a:t>
            </a:r>
            <a:r>
              <a:rPr lang="en-US" sz="24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load_features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(‘gray’,‘test’,‘</a:t>
            </a:r>
            <a:r>
              <a:rPr lang="en-US" sz="24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lbp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’)</a:t>
            </a:r>
          </a:p>
          <a:p>
            <a:endParaRPr lang="en-US" sz="24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AACE90A-8770-6348-AC80-6C5BB5B530CE}"/>
              </a:ext>
            </a:extLst>
          </p:cNvPr>
          <p:cNvGrpSpPr/>
          <p:nvPr/>
        </p:nvGrpSpPr>
        <p:grpSpPr>
          <a:xfrm>
            <a:off x="163776" y="6019961"/>
            <a:ext cx="12028224" cy="461665"/>
            <a:chOff x="745990" y="5758508"/>
            <a:chExt cx="12028224" cy="461665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3B11D30-C79A-134B-BD38-BE082391638B}"/>
                </a:ext>
              </a:extLst>
            </p:cNvPr>
            <p:cNvSpPr txBox="1"/>
            <p:nvPr/>
          </p:nvSpPr>
          <p:spPr>
            <a:xfrm>
              <a:off x="1447972" y="5758508"/>
              <a:ext cx="1132624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FF9300"/>
                  </a:solidFill>
                  <a:latin typeface="Trebuchet MS" panose="020B0703020202090204" pitchFamily="34" charset="0"/>
                </a:rPr>
                <a:t>CADA GRUPO DE FEATURES GUARDADO EN LA NUBE, INDEXADO, DE FÁCIL ACCESO</a:t>
              </a:r>
            </a:p>
          </p:txBody>
        </p:sp>
        <p:sp>
          <p:nvSpPr>
            <p:cNvPr id="13" name="Right Arrow 12">
              <a:extLst>
                <a:ext uri="{FF2B5EF4-FFF2-40B4-BE49-F238E27FC236}">
                  <a16:creationId xmlns:a16="http://schemas.microsoft.com/office/drawing/2014/main" id="{9DFFFD4C-A7EC-F84F-819D-4E9E6943DB20}"/>
                </a:ext>
              </a:extLst>
            </p:cNvPr>
            <p:cNvSpPr/>
            <p:nvPr/>
          </p:nvSpPr>
          <p:spPr>
            <a:xfrm>
              <a:off x="745990" y="5820897"/>
              <a:ext cx="641684" cy="336885"/>
            </a:xfrm>
            <a:prstGeom prst="rightArrow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08856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build="p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28D8D1B-9F90-9448-95EA-1EB8082FDE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68966"/>
            <a:ext cx="5715000" cy="182880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2DD1FDBD-CDB2-584D-A8E1-18844120DA37}"/>
              </a:ext>
            </a:extLst>
          </p:cNvPr>
          <p:cNvSpPr/>
          <p:nvPr/>
        </p:nvSpPr>
        <p:spPr>
          <a:xfrm>
            <a:off x="2716694" y="636105"/>
            <a:ext cx="993913" cy="993913"/>
          </a:xfrm>
          <a:prstGeom prst="ellipse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A5B3CAF0-63BA-8A45-B871-A8081A5A9665}"/>
              </a:ext>
            </a:extLst>
          </p:cNvPr>
          <p:cNvSpPr/>
          <p:nvPr/>
        </p:nvSpPr>
        <p:spPr>
          <a:xfrm>
            <a:off x="3657598" y="227154"/>
            <a:ext cx="5022574" cy="1832114"/>
          </a:xfrm>
          <a:custGeom>
            <a:avLst/>
            <a:gdLst>
              <a:gd name="connsiteX0" fmla="*/ 53009 w 5022574"/>
              <a:gd name="connsiteY0" fmla="*/ 0 h 2027582"/>
              <a:gd name="connsiteX1" fmla="*/ 39756 w 5022574"/>
              <a:gd name="connsiteY1" fmla="*/ 702365 h 2027582"/>
              <a:gd name="connsiteX2" fmla="*/ 92765 w 5022574"/>
              <a:gd name="connsiteY2" fmla="*/ 848139 h 2027582"/>
              <a:gd name="connsiteX3" fmla="*/ 119269 w 5022574"/>
              <a:gd name="connsiteY3" fmla="*/ 1007165 h 2027582"/>
              <a:gd name="connsiteX4" fmla="*/ 92765 w 5022574"/>
              <a:gd name="connsiteY4" fmla="*/ 1192695 h 2027582"/>
              <a:gd name="connsiteX5" fmla="*/ 0 w 5022574"/>
              <a:gd name="connsiteY5" fmla="*/ 1325217 h 2027582"/>
              <a:gd name="connsiteX6" fmla="*/ 13252 w 5022574"/>
              <a:gd name="connsiteY6" fmla="*/ 2027582 h 2027582"/>
              <a:gd name="connsiteX7" fmla="*/ 5022574 w 5022574"/>
              <a:gd name="connsiteY7" fmla="*/ 2027582 h 2027582"/>
              <a:gd name="connsiteX8" fmla="*/ 5009322 w 5022574"/>
              <a:gd name="connsiteY8" fmla="*/ 39756 h 2027582"/>
              <a:gd name="connsiteX9" fmla="*/ 53009 w 5022574"/>
              <a:gd name="connsiteY9" fmla="*/ 0 h 2027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022574" h="2027582">
                <a:moveTo>
                  <a:pt x="53009" y="0"/>
                </a:moveTo>
                <a:lnTo>
                  <a:pt x="39756" y="702365"/>
                </a:lnTo>
                <a:lnTo>
                  <a:pt x="92765" y="848139"/>
                </a:lnTo>
                <a:lnTo>
                  <a:pt x="119269" y="1007165"/>
                </a:lnTo>
                <a:lnTo>
                  <a:pt x="92765" y="1192695"/>
                </a:lnTo>
                <a:lnTo>
                  <a:pt x="0" y="1325217"/>
                </a:lnTo>
                <a:lnTo>
                  <a:pt x="13252" y="2027582"/>
                </a:lnTo>
                <a:lnTo>
                  <a:pt x="5022574" y="2027582"/>
                </a:lnTo>
                <a:cubicBezTo>
                  <a:pt x="5018157" y="1364973"/>
                  <a:pt x="5013739" y="702365"/>
                  <a:pt x="5009322" y="39756"/>
                </a:cubicBezTo>
                <a:lnTo>
                  <a:pt x="53009" y="0"/>
                </a:lnTo>
                <a:close/>
              </a:path>
            </a:pathLst>
          </a:custGeom>
          <a:solidFill>
            <a:schemeClr val="bg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DFC6E2E3-2086-2F4B-975B-BB4511C76296}"/>
              </a:ext>
            </a:extLst>
          </p:cNvPr>
          <p:cNvSpPr/>
          <p:nvPr/>
        </p:nvSpPr>
        <p:spPr>
          <a:xfrm rot="10800000">
            <a:off x="-2219740" y="155714"/>
            <a:ext cx="5022574" cy="2027582"/>
          </a:xfrm>
          <a:custGeom>
            <a:avLst/>
            <a:gdLst>
              <a:gd name="connsiteX0" fmla="*/ 53009 w 5022574"/>
              <a:gd name="connsiteY0" fmla="*/ 0 h 2027582"/>
              <a:gd name="connsiteX1" fmla="*/ 39756 w 5022574"/>
              <a:gd name="connsiteY1" fmla="*/ 702365 h 2027582"/>
              <a:gd name="connsiteX2" fmla="*/ 92765 w 5022574"/>
              <a:gd name="connsiteY2" fmla="*/ 848139 h 2027582"/>
              <a:gd name="connsiteX3" fmla="*/ 119269 w 5022574"/>
              <a:gd name="connsiteY3" fmla="*/ 1007165 h 2027582"/>
              <a:gd name="connsiteX4" fmla="*/ 92765 w 5022574"/>
              <a:gd name="connsiteY4" fmla="*/ 1192695 h 2027582"/>
              <a:gd name="connsiteX5" fmla="*/ 0 w 5022574"/>
              <a:gd name="connsiteY5" fmla="*/ 1325217 h 2027582"/>
              <a:gd name="connsiteX6" fmla="*/ 13252 w 5022574"/>
              <a:gd name="connsiteY6" fmla="*/ 2027582 h 2027582"/>
              <a:gd name="connsiteX7" fmla="*/ 5022574 w 5022574"/>
              <a:gd name="connsiteY7" fmla="*/ 2027582 h 2027582"/>
              <a:gd name="connsiteX8" fmla="*/ 5009322 w 5022574"/>
              <a:gd name="connsiteY8" fmla="*/ 39756 h 2027582"/>
              <a:gd name="connsiteX9" fmla="*/ 53009 w 5022574"/>
              <a:gd name="connsiteY9" fmla="*/ 0 h 2027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022574" h="2027582">
                <a:moveTo>
                  <a:pt x="53009" y="0"/>
                </a:moveTo>
                <a:lnTo>
                  <a:pt x="39756" y="702365"/>
                </a:lnTo>
                <a:lnTo>
                  <a:pt x="92765" y="848139"/>
                </a:lnTo>
                <a:lnTo>
                  <a:pt x="119269" y="1007165"/>
                </a:lnTo>
                <a:lnTo>
                  <a:pt x="92765" y="1192695"/>
                </a:lnTo>
                <a:lnTo>
                  <a:pt x="0" y="1325217"/>
                </a:lnTo>
                <a:lnTo>
                  <a:pt x="13252" y="2027582"/>
                </a:lnTo>
                <a:lnTo>
                  <a:pt x="5022574" y="2027582"/>
                </a:lnTo>
                <a:cubicBezTo>
                  <a:pt x="5018157" y="1364973"/>
                  <a:pt x="5013739" y="702365"/>
                  <a:pt x="5009322" y="39756"/>
                </a:cubicBezTo>
                <a:lnTo>
                  <a:pt x="53009" y="0"/>
                </a:lnTo>
                <a:close/>
              </a:path>
            </a:pathLst>
          </a:custGeom>
          <a:solidFill>
            <a:schemeClr val="bg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6515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28D8D1B-9F90-9448-95EA-1EB8082FDE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68966"/>
            <a:ext cx="5715000" cy="182880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2DD1FDBD-CDB2-584D-A8E1-18844120DA37}"/>
              </a:ext>
            </a:extLst>
          </p:cNvPr>
          <p:cNvSpPr/>
          <p:nvPr/>
        </p:nvSpPr>
        <p:spPr>
          <a:xfrm>
            <a:off x="2716694" y="636105"/>
            <a:ext cx="993913" cy="993913"/>
          </a:xfrm>
          <a:prstGeom prst="ellipse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A5B3CAF0-63BA-8A45-B871-A8081A5A9665}"/>
              </a:ext>
            </a:extLst>
          </p:cNvPr>
          <p:cNvSpPr/>
          <p:nvPr/>
        </p:nvSpPr>
        <p:spPr>
          <a:xfrm>
            <a:off x="3657598" y="198578"/>
            <a:ext cx="5022574" cy="1832114"/>
          </a:xfrm>
          <a:custGeom>
            <a:avLst/>
            <a:gdLst>
              <a:gd name="connsiteX0" fmla="*/ 53009 w 5022574"/>
              <a:gd name="connsiteY0" fmla="*/ 0 h 2027582"/>
              <a:gd name="connsiteX1" fmla="*/ 39756 w 5022574"/>
              <a:gd name="connsiteY1" fmla="*/ 702365 h 2027582"/>
              <a:gd name="connsiteX2" fmla="*/ 92765 w 5022574"/>
              <a:gd name="connsiteY2" fmla="*/ 848139 h 2027582"/>
              <a:gd name="connsiteX3" fmla="*/ 119269 w 5022574"/>
              <a:gd name="connsiteY3" fmla="*/ 1007165 h 2027582"/>
              <a:gd name="connsiteX4" fmla="*/ 92765 w 5022574"/>
              <a:gd name="connsiteY4" fmla="*/ 1192695 h 2027582"/>
              <a:gd name="connsiteX5" fmla="*/ 0 w 5022574"/>
              <a:gd name="connsiteY5" fmla="*/ 1325217 h 2027582"/>
              <a:gd name="connsiteX6" fmla="*/ 13252 w 5022574"/>
              <a:gd name="connsiteY6" fmla="*/ 2027582 h 2027582"/>
              <a:gd name="connsiteX7" fmla="*/ 5022574 w 5022574"/>
              <a:gd name="connsiteY7" fmla="*/ 2027582 h 2027582"/>
              <a:gd name="connsiteX8" fmla="*/ 5009322 w 5022574"/>
              <a:gd name="connsiteY8" fmla="*/ 39756 h 2027582"/>
              <a:gd name="connsiteX9" fmla="*/ 53009 w 5022574"/>
              <a:gd name="connsiteY9" fmla="*/ 0 h 2027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022574" h="2027582">
                <a:moveTo>
                  <a:pt x="53009" y="0"/>
                </a:moveTo>
                <a:lnTo>
                  <a:pt x="39756" y="702365"/>
                </a:lnTo>
                <a:lnTo>
                  <a:pt x="92765" y="848139"/>
                </a:lnTo>
                <a:lnTo>
                  <a:pt x="119269" y="1007165"/>
                </a:lnTo>
                <a:lnTo>
                  <a:pt x="92765" y="1192695"/>
                </a:lnTo>
                <a:lnTo>
                  <a:pt x="0" y="1325217"/>
                </a:lnTo>
                <a:lnTo>
                  <a:pt x="13252" y="2027582"/>
                </a:lnTo>
                <a:lnTo>
                  <a:pt x="5022574" y="2027582"/>
                </a:lnTo>
                <a:cubicBezTo>
                  <a:pt x="5018157" y="1364973"/>
                  <a:pt x="5013739" y="702365"/>
                  <a:pt x="5009322" y="39756"/>
                </a:cubicBezTo>
                <a:lnTo>
                  <a:pt x="53009" y="0"/>
                </a:lnTo>
                <a:close/>
              </a:path>
            </a:pathLst>
          </a:custGeom>
          <a:solidFill>
            <a:schemeClr val="bg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DFC6E2E3-2086-2F4B-975B-BB4511C76296}"/>
              </a:ext>
            </a:extLst>
          </p:cNvPr>
          <p:cNvSpPr/>
          <p:nvPr/>
        </p:nvSpPr>
        <p:spPr>
          <a:xfrm rot="10800000">
            <a:off x="-2219740" y="155714"/>
            <a:ext cx="5022574" cy="2027582"/>
          </a:xfrm>
          <a:custGeom>
            <a:avLst/>
            <a:gdLst>
              <a:gd name="connsiteX0" fmla="*/ 53009 w 5022574"/>
              <a:gd name="connsiteY0" fmla="*/ 0 h 2027582"/>
              <a:gd name="connsiteX1" fmla="*/ 39756 w 5022574"/>
              <a:gd name="connsiteY1" fmla="*/ 702365 h 2027582"/>
              <a:gd name="connsiteX2" fmla="*/ 92765 w 5022574"/>
              <a:gd name="connsiteY2" fmla="*/ 848139 h 2027582"/>
              <a:gd name="connsiteX3" fmla="*/ 119269 w 5022574"/>
              <a:gd name="connsiteY3" fmla="*/ 1007165 h 2027582"/>
              <a:gd name="connsiteX4" fmla="*/ 92765 w 5022574"/>
              <a:gd name="connsiteY4" fmla="*/ 1192695 h 2027582"/>
              <a:gd name="connsiteX5" fmla="*/ 0 w 5022574"/>
              <a:gd name="connsiteY5" fmla="*/ 1325217 h 2027582"/>
              <a:gd name="connsiteX6" fmla="*/ 13252 w 5022574"/>
              <a:gd name="connsiteY6" fmla="*/ 2027582 h 2027582"/>
              <a:gd name="connsiteX7" fmla="*/ 5022574 w 5022574"/>
              <a:gd name="connsiteY7" fmla="*/ 2027582 h 2027582"/>
              <a:gd name="connsiteX8" fmla="*/ 5009322 w 5022574"/>
              <a:gd name="connsiteY8" fmla="*/ 39756 h 2027582"/>
              <a:gd name="connsiteX9" fmla="*/ 53009 w 5022574"/>
              <a:gd name="connsiteY9" fmla="*/ 0 h 2027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022574" h="2027582">
                <a:moveTo>
                  <a:pt x="53009" y="0"/>
                </a:moveTo>
                <a:lnTo>
                  <a:pt x="39756" y="702365"/>
                </a:lnTo>
                <a:lnTo>
                  <a:pt x="92765" y="848139"/>
                </a:lnTo>
                <a:lnTo>
                  <a:pt x="119269" y="1007165"/>
                </a:lnTo>
                <a:lnTo>
                  <a:pt x="92765" y="1192695"/>
                </a:lnTo>
                <a:lnTo>
                  <a:pt x="0" y="1325217"/>
                </a:lnTo>
                <a:lnTo>
                  <a:pt x="13252" y="2027582"/>
                </a:lnTo>
                <a:lnTo>
                  <a:pt x="5022574" y="2027582"/>
                </a:lnTo>
                <a:cubicBezTo>
                  <a:pt x="5018157" y="1364973"/>
                  <a:pt x="5013739" y="702365"/>
                  <a:pt x="5009322" y="39756"/>
                </a:cubicBezTo>
                <a:lnTo>
                  <a:pt x="53009" y="0"/>
                </a:lnTo>
                <a:close/>
              </a:path>
            </a:pathLst>
          </a:custGeom>
          <a:solidFill>
            <a:schemeClr val="bg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31C16BA-DA52-254E-B39B-F606B3848C0F}"/>
              </a:ext>
            </a:extLst>
          </p:cNvPr>
          <p:cNvCxnSpPr/>
          <p:nvPr/>
        </p:nvCxnSpPr>
        <p:spPr>
          <a:xfrm>
            <a:off x="3210811" y="1630018"/>
            <a:ext cx="0" cy="1258956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7381439-B4A1-5244-BBF9-B18784D222DB}"/>
              </a:ext>
            </a:extLst>
          </p:cNvPr>
          <p:cNvSpPr/>
          <p:nvPr/>
        </p:nvSpPr>
        <p:spPr>
          <a:xfrm>
            <a:off x="2223527" y="2911420"/>
            <a:ext cx="1961322" cy="46646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ALGORITMO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316A64-35EF-3849-8887-0457D335C2C2}"/>
              </a:ext>
            </a:extLst>
          </p:cNvPr>
          <p:cNvSpPr txBox="1"/>
          <p:nvPr/>
        </p:nvSpPr>
        <p:spPr>
          <a:xfrm>
            <a:off x="4769669" y="2883642"/>
            <a:ext cx="2265364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Trebuchet MS" panose="020B0703020202090204" pitchFamily="34" charset="0"/>
              </a:rPr>
              <a:t>1) SFS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Trebuchet MS" panose="020B0703020202090204" pitchFamily="34" charset="0"/>
              </a:rPr>
              <a:t>2) SFS+PCA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Trebuchet MS" panose="020B0703020202090204" pitchFamily="34" charset="0"/>
              </a:rPr>
              <a:t>       :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A0244EB-9A54-D848-9FE3-C01C1D39E7D3}"/>
              </a:ext>
            </a:extLst>
          </p:cNvPr>
          <p:cNvSpPr/>
          <p:nvPr/>
        </p:nvSpPr>
        <p:spPr>
          <a:xfrm>
            <a:off x="4850589" y="3073261"/>
            <a:ext cx="144000" cy="144000"/>
          </a:xfrm>
          <a:prstGeom prst="ellipse">
            <a:avLst/>
          </a:prstGeom>
          <a:solidFill>
            <a:schemeClr val="accent1">
              <a:alpha val="4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CD2B7D1-0EC5-AB41-A0C4-3EBDB6AC0B5E}"/>
              </a:ext>
            </a:extLst>
          </p:cNvPr>
          <p:cNvSpPr/>
          <p:nvPr/>
        </p:nvSpPr>
        <p:spPr>
          <a:xfrm>
            <a:off x="4850589" y="3504140"/>
            <a:ext cx="144000" cy="144000"/>
          </a:xfrm>
          <a:prstGeom prst="ellipse">
            <a:avLst/>
          </a:prstGeom>
          <a:solidFill>
            <a:schemeClr val="accent1">
              <a:alpha val="4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98699A6-09FC-AF4B-BC62-5879B4315D36}"/>
              </a:ext>
            </a:extLst>
          </p:cNvPr>
          <p:cNvSpPr/>
          <p:nvPr/>
        </p:nvSpPr>
        <p:spPr>
          <a:xfrm>
            <a:off x="4850589" y="3935019"/>
            <a:ext cx="144000" cy="144000"/>
          </a:xfrm>
          <a:prstGeom prst="ellipse">
            <a:avLst/>
          </a:prstGeom>
          <a:solidFill>
            <a:schemeClr val="accent1">
              <a:alpha val="4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510F096-8921-6C4D-AF6D-70B4EA269DA3}"/>
              </a:ext>
            </a:extLst>
          </p:cNvPr>
          <p:cNvCxnSpPr>
            <a:cxnSpLocks/>
            <a:stCxn id="8" idx="3"/>
            <a:endCxn id="10" idx="2"/>
          </p:cNvCxnSpPr>
          <p:nvPr/>
        </p:nvCxnSpPr>
        <p:spPr>
          <a:xfrm>
            <a:off x="4184849" y="3144653"/>
            <a:ext cx="665740" cy="60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4C1E0E75-92ED-1E41-A572-C6D8883FA31F}"/>
              </a:ext>
            </a:extLst>
          </p:cNvPr>
          <p:cNvCxnSpPr>
            <a:cxnSpLocks/>
            <a:stCxn id="8" idx="2"/>
            <a:endCxn id="11" idx="2"/>
          </p:cNvCxnSpPr>
          <p:nvPr/>
        </p:nvCxnSpPr>
        <p:spPr>
          <a:xfrm rot="16200000" flipH="1">
            <a:off x="3928261" y="2653811"/>
            <a:ext cx="198255" cy="1646401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Elbow Connector 14">
            <a:extLst>
              <a:ext uri="{FF2B5EF4-FFF2-40B4-BE49-F238E27FC236}">
                <a16:creationId xmlns:a16="http://schemas.microsoft.com/office/drawing/2014/main" id="{A6DD7F28-8C40-8F41-85CC-3A7DA5D77C9D}"/>
              </a:ext>
            </a:extLst>
          </p:cNvPr>
          <p:cNvCxnSpPr>
            <a:cxnSpLocks/>
            <a:stCxn id="8" idx="1"/>
            <a:endCxn id="12" idx="2"/>
          </p:cNvCxnSpPr>
          <p:nvPr/>
        </p:nvCxnSpPr>
        <p:spPr>
          <a:xfrm rot="10800000" flipH="1" flipV="1">
            <a:off x="2223527" y="3144653"/>
            <a:ext cx="2627062" cy="862366"/>
          </a:xfrm>
          <a:prstGeom prst="bentConnector3">
            <a:avLst>
              <a:gd name="adj1" fmla="val -8702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ight Arrow 15">
            <a:extLst>
              <a:ext uri="{FF2B5EF4-FFF2-40B4-BE49-F238E27FC236}">
                <a16:creationId xmlns:a16="http://schemas.microsoft.com/office/drawing/2014/main" id="{BD07127A-5F79-2A47-AEAF-0684B0045011}"/>
              </a:ext>
            </a:extLst>
          </p:cNvPr>
          <p:cNvSpPr/>
          <p:nvPr/>
        </p:nvSpPr>
        <p:spPr>
          <a:xfrm>
            <a:off x="7793220" y="3393925"/>
            <a:ext cx="449179" cy="3588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631ACC6-E2A6-274E-9FD1-F5562EFFE492}"/>
              </a:ext>
            </a:extLst>
          </p:cNvPr>
          <p:cNvSpPr txBox="1"/>
          <p:nvPr/>
        </p:nvSpPr>
        <p:spPr>
          <a:xfrm>
            <a:off x="8614629" y="3411531"/>
            <a:ext cx="3478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SELECCIONAR, GUARDAR, INDEXAR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D907313-3D03-E94F-86DF-A25BB3C02BDC}"/>
              </a:ext>
            </a:extLst>
          </p:cNvPr>
          <p:cNvGrpSpPr/>
          <p:nvPr/>
        </p:nvGrpSpPr>
        <p:grpSpPr>
          <a:xfrm>
            <a:off x="163776" y="6019961"/>
            <a:ext cx="12028224" cy="461665"/>
            <a:chOff x="745990" y="5758508"/>
            <a:chExt cx="12028224" cy="461665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0051B16-0BCD-2340-8203-84CCC170DD74}"/>
                </a:ext>
              </a:extLst>
            </p:cNvPr>
            <p:cNvSpPr txBox="1"/>
            <p:nvPr/>
          </p:nvSpPr>
          <p:spPr>
            <a:xfrm>
              <a:off x="1447972" y="5758508"/>
              <a:ext cx="1132624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FF9300"/>
                  </a:solidFill>
                  <a:latin typeface="Trebuchet MS" panose="020B0703020202090204" pitchFamily="34" charset="0"/>
                </a:rPr>
                <a:t>CADA GRUPO DE FEATURES GUARDADO EN LA NUBE, INDEXADO, DE FÁCIL ACCESO</a:t>
              </a:r>
            </a:p>
          </p:txBody>
        </p:sp>
        <p:sp>
          <p:nvSpPr>
            <p:cNvPr id="20" name="Right Arrow 19">
              <a:extLst>
                <a:ext uri="{FF2B5EF4-FFF2-40B4-BE49-F238E27FC236}">
                  <a16:creationId xmlns:a16="http://schemas.microsoft.com/office/drawing/2014/main" id="{AC715053-879E-0845-A5D7-1BFA19B9D961}"/>
                </a:ext>
              </a:extLst>
            </p:cNvPr>
            <p:cNvSpPr/>
            <p:nvPr/>
          </p:nvSpPr>
          <p:spPr>
            <a:xfrm>
              <a:off x="745990" y="5820897"/>
              <a:ext cx="641684" cy="336885"/>
            </a:xfrm>
            <a:prstGeom prst="rightArrow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17882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28D8D1B-9F90-9448-95EA-1EB8082FDE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68966"/>
            <a:ext cx="5715000" cy="182880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2DD1FDBD-CDB2-584D-A8E1-18844120DA37}"/>
              </a:ext>
            </a:extLst>
          </p:cNvPr>
          <p:cNvSpPr/>
          <p:nvPr/>
        </p:nvSpPr>
        <p:spPr>
          <a:xfrm>
            <a:off x="2716694" y="636105"/>
            <a:ext cx="993913" cy="993913"/>
          </a:xfrm>
          <a:prstGeom prst="ellipse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A5B3CAF0-63BA-8A45-B871-A8081A5A9665}"/>
              </a:ext>
            </a:extLst>
          </p:cNvPr>
          <p:cNvSpPr/>
          <p:nvPr/>
        </p:nvSpPr>
        <p:spPr>
          <a:xfrm>
            <a:off x="3657598" y="227154"/>
            <a:ext cx="5022574" cy="1832114"/>
          </a:xfrm>
          <a:custGeom>
            <a:avLst/>
            <a:gdLst>
              <a:gd name="connsiteX0" fmla="*/ 53009 w 5022574"/>
              <a:gd name="connsiteY0" fmla="*/ 0 h 2027582"/>
              <a:gd name="connsiteX1" fmla="*/ 39756 w 5022574"/>
              <a:gd name="connsiteY1" fmla="*/ 702365 h 2027582"/>
              <a:gd name="connsiteX2" fmla="*/ 92765 w 5022574"/>
              <a:gd name="connsiteY2" fmla="*/ 848139 h 2027582"/>
              <a:gd name="connsiteX3" fmla="*/ 119269 w 5022574"/>
              <a:gd name="connsiteY3" fmla="*/ 1007165 h 2027582"/>
              <a:gd name="connsiteX4" fmla="*/ 92765 w 5022574"/>
              <a:gd name="connsiteY4" fmla="*/ 1192695 h 2027582"/>
              <a:gd name="connsiteX5" fmla="*/ 0 w 5022574"/>
              <a:gd name="connsiteY5" fmla="*/ 1325217 h 2027582"/>
              <a:gd name="connsiteX6" fmla="*/ 13252 w 5022574"/>
              <a:gd name="connsiteY6" fmla="*/ 2027582 h 2027582"/>
              <a:gd name="connsiteX7" fmla="*/ 5022574 w 5022574"/>
              <a:gd name="connsiteY7" fmla="*/ 2027582 h 2027582"/>
              <a:gd name="connsiteX8" fmla="*/ 5009322 w 5022574"/>
              <a:gd name="connsiteY8" fmla="*/ 39756 h 2027582"/>
              <a:gd name="connsiteX9" fmla="*/ 53009 w 5022574"/>
              <a:gd name="connsiteY9" fmla="*/ 0 h 2027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022574" h="2027582">
                <a:moveTo>
                  <a:pt x="53009" y="0"/>
                </a:moveTo>
                <a:lnTo>
                  <a:pt x="39756" y="702365"/>
                </a:lnTo>
                <a:lnTo>
                  <a:pt x="92765" y="848139"/>
                </a:lnTo>
                <a:lnTo>
                  <a:pt x="119269" y="1007165"/>
                </a:lnTo>
                <a:lnTo>
                  <a:pt x="92765" y="1192695"/>
                </a:lnTo>
                <a:lnTo>
                  <a:pt x="0" y="1325217"/>
                </a:lnTo>
                <a:lnTo>
                  <a:pt x="13252" y="2027582"/>
                </a:lnTo>
                <a:lnTo>
                  <a:pt x="5022574" y="2027582"/>
                </a:lnTo>
                <a:cubicBezTo>
                  <a:pt x="5018157" y="1364973"/>
                  <a:pt x="5013739" y="702365"/>
                  <a:pt x="5009322" y="39756"/>
                </a:cubicBezTo>
                <a:lnTo>
                  <a:pt x="53009" y="0"/>
                </a:lnTo>
                <a:close/>
              </a:path>
            </a:pathLst>
          </a:custGeom>
          <a:solidFill>
            <a:schemeClr val="bg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DFC6E2E3-2086-2F4B-975B-BB4511C76296}"/>
              </a:ext>
            </a:extLst>
          </p:cNvPr>
          <p:cNvSpPr/>
          <p:nvPr/>
        </p:nvSpPr>
        <p:spPr>
          <a:xfrm rot="10800000">
            <a:off x="-2219740" y="155714"/>
            <a:ext cx="5022574" cy="2027582"/>
          </a:xfrm>
          <a:custGeom>
            <a:avLst/>
            <a:gdLst>
              <a:gd name="connsiteX0" fmla="*/ 53009 w 5022574"/>
              <a:gd name="connsiteY0" fmla="*/ 0 h 2027582"/>
              <a:gd name="connsiteX1" fmla="*/ 39756 w 5022574"/>
              <a:gd name="connsiteY1" fmla="*/ 702365 h 2027582"/>
              <a:gd name="connsiteX2" fmla="*/ 92765 w 5022574"/>
              <a:gd name="connsiteY2" fmla="*/ 848139 h 2027582"/>
              <a:gd name="connsiteX3" fmla="*/ 119269 w 5022574"/>
              <a:gd name="connsiteY3" fmla="*/ 1007165 h 2027582"/>
              <a:gd name="connsiteX4" fmla="*/ 92765 w 5022574"/>
              <a:gd name="connsiteY4" fmla="*/ 1192695 h 2027582"/>
              <a:gd name="connsiteX5" fmla="*/ 0 w 5022574"/>
              <a:gd name="connsiteY5" fmla="*/ 1325217 h 2027582"/>
              <a:gd name="connsiteX6" fmla="*/ 13252 w 5022574"/>
              <a:gd name="connsiteY6" fmla="*/ 2027582 h 2027582"/>
              <a:gd name="connsiteX7" fmla="*/ 5022574 w 5022574"/>
              <a:gd name="connsiteY7" fmla="*/ 2027582 h 2027582"/>
              <a:gd name="connsiteX8" fmla="*/ 5009322 w 5022574"/>
              <a:gd name="connsiteY8" fmla="*/ 39756 h 2027582"/>
              <a:gd name="connsiteX9" fmla="*/ 53009 w 5022574"/>
              <a:gd name="connsiteY9" fmla="*/ 0 h 2027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022574" h="2027582">
                <a:moveTo>
                  <a:pt x="53009" y="0"/>
                </a:moveTo>
                <a:lnTo>
                  <a:pt x="39756" y="702365"/>
                </a:lnTo>
                <a:lnTo>
                  <a:pt x="92765" y="848139"/>
                </a:lnTo>
                <a:lnTo>
                  <a:pt x="119269" y="1007165"/>
                </a:lnTo>
                <a:lnTo>
                  <a:pt x="92765" y="1192695"/>
                </a:lnTo>
                <a:lnTo>
                  <a:pt x="0" y="1325217"/>
                </a:lnTo>
                <a:lnTo>
                  <a:pt x="13252" y="2027582"/>
                </a:lnTo>
                <a:lnTo>
                  <a:pt x="5022574" y="2027582"/>
                </a:lnTo>
                <a:cubicBezTo>
                  <a:pt x="5018157" y="1364973"/>
                  <a:pt x="5013739" y="702365"/>
                  <a:pt x="5009322" y="39756"/>
                </a:cubicBezTo>
                <a:lnTo>
                  <a:pt x="53009" y="0"/>
                </a:lnTo>
                <a:close/>
              </a:path>
            </a:pathLst>
          </a:custGeom>
          <a:solidFill>
            <a:schemeClr val="bg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E32202E-656C-4E43-9311-00AB38B45253}"/>
              </a:ext>
            </a:extLst>
          </p:cNvPr>
          <p:cNvCxnSpPr/>
          <p:nvPr/>
        </p:nvCxnSpPr>
        <p:spPr>
          <a:xfrm>
            <a:off x="3210814" y="1630018"/>
            <a:ext cx="0" cy="1258956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DD51D72-54DC-6E48-8E3F-B826C5C31A0D}"/>
              </a:ext>
            </a:extLst>
          </p:cNvPr>
          <p:cNvSpPr txBox="1"/>
          <p:nvPr/>
        </p:nvSpPr>
        <p:spPr>
          <a:xfrm>
            <a:off x="34187" y="2912619"/>
            <a:ext cx="10379765" cy="3046988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Crear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funciones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como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por </a:t>
            </a:r>
            <a:r>
              <a:rPr lang="en-US" sz="24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ejemplo</a:t>
            </a:r>
            <a:endParaRPr lang="en-US" sz="24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4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X1 = </a:t>
            </a:r>
            <a:r>
              <a:rPr lang="en-US" sz="24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np.concatenate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((</a:t>
            </a:r>
            <a:r>
              <a:rPr lang="en-US" sz="24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Xtrain_lbp_gray,Xtrain_lbp_red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),axis=1)</a:t>
            </a:r>
          </a:p>
          <a:p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X2 = </a:t>
            </a:r>
            <a:r>
              <a:rPr lang="en-US" sz="24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np.concatenate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((</a:t>
            </a:r>
            <a:r>
              <a:rPr lang="en-US" sz="24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Xtest_lbp_gray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,</a:t>
            </a:r>
            <a:r>
              <a:rPr lang="en-US" sz="24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Xtest_lbp_red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),axis=1)</a:t>
            </a:r>
          </a:p>
          <a:p>
            <a:r>
              <a:rPr lang="en-US" sz="24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4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select_features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(X1,ytrain,algoritmo=1)</a:t>
            </a:r>
          </a:p>
          <a:p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X1_sel = X1[:,</a:t>
            </a:r>
            <a:r>
              <a:rPr lang="en-US" sz="24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</a:p>
          <a:p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X2_sel = X2[:,</a:t>
            </a:r>
            <a:r>
              <a:rPr lang="en-US" sz="24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</a:p>
          <a:p>
            <a:endParaRPr lang="en-US" sz="24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4079058-F27A-9C43-AB6E-0360E7CA2B01}"/>
              </a:ext>
            </a:extLst>
          </p:cNvPr>
          <p:cNvGrpSpPr/>
          <p:nvPr/>
        </p:nvGrpSpPr>
        <p:grpSpPr>
          <a:xfrm>
            <a:off x="163776" y="6019961"/>
            <a:ext cx="12028224" cy="461665"/>
            <a:chOff x="745990" y="5758508"/>
            <a:chExt cx="12028224" cy="461665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D9A0F14-6F8D-904C-B7B7-19F180B12C06}"/>
                </a:ext>
              </a:extLst>
            </p:cNvPr>
            <p:cNvSpPr txBox="1"/>
            <p:nvPr/>
          </p:nvSpPr>
          <p:spPr>
            <a:xfrm>
              <a:off x="1447972" y="5758508"/>
              <a:ext cx="1132624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FF9300"/>
                  </a:solidFill>
                  <a:latin typeface="Trebuchet MS" panose="020B0703020202090204" pitchFamily="34" charset="0"/>
                </a:rPr>
                <a:t>CADA GRUPO DE FEATURES GUARDADO EN LA NUBE, INDEXADO, DE FÁCIL ACCESO</a:t>
              </a:r>
            </a:p>
          </p:txBody>
        </p:sp>
        <p:sp>
          <p:nvSpPr>
            <p:cNvPr id="11" name="Right Arrow 10">
              <a:extLst>
                <a:ext uri="{FF2B5EF4-FFF2-40B4-BE49-F238E27FC236}">
                  <a16:creationId xmlns:a16="http://schemas.microsoft.com/office/drawing/2014/main" id="{5C780398-CD25-C54D-8D50-C86CB2EA27E4}"/>
                </a:ext>
              </a:extLst>
            </p:cNvPr>
            <p:cNvSpPr/>
            <p:nvPr/>
          </p:nvSpPr>
          <p:spPr>
            <a:xfrm>
              <a:off x="745990" y="5820897"/>
              <a:ext cx="641684" cy="336885"/>
            </a:xfrm>
            <a:prstGeom prst="rightArrow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11112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C0EB7AB-7B8E-3644-ABF5-D21B2A78217D}"/>
              </a:ext>
            </a:extLst>
          </p:cNvPr>
          <p:cNvSpPr txBox="1"/>
          <p:nvPr/>
        </p:nvSpPr>
        <p:spPr>
          <a:xfrm>
            <a:off x="523103" y="669246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3600" b="1" dirty="0">
                <a:solidFill>
                  <a:srgbClr val="0070C0"/>
                </a:solidFill>
                <a:latin typeface="Trebuchet MS"/>
                <a:cs typeface="Trebuchet MS"/>
              </a:rPr>
              <a:t>Cómo hacer el Proyecto del Curso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0EBA83-C8B4-314D-A3CB-AE7B34556247}"/>
              </a:ext>
            </a:extLst>
          </p:cNvPr>
          <p:cNvSpPr txBox="1"/>
          <p:nvPr/>
        </p:nvSpPr>
        <p:spPr>
          <a:xfrm>
            <a:off x="3830595" y="1651230"/>
            <a:ext cx="7274011" cy="45375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es-ES_tradnl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/>
                <a:cs typeface="Trebuchet MS"/>
              </a:rPr>
              <a:t>Enunciado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s-ES_tradnl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/>
                <a:cs typeface="Trebuchet MS"/>
              </a:rPr>
              <a:t>Protocolo Experimental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s-ES_tradnl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/>
                <a:cs typeface="Trebuchet MS"/>
              </a:rPr>
              <a:t>Metodología de Trabajo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s-ES_tradnl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/>
                <a:cs typeface="Trebuchet MS"/>
              </a:rPr>
              <a:t>Diagramas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s-ES_tradnl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/>
                <a:cs typeface="Trebuchet MS"/>
              </a:rPr>
              <a:t>Estado del Arte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s-ES_tradnl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/>
                <a:cs typeface="Trebuchet MS"/>
              </a:rPr>
              <a:t>“</a:t>
            </a:r>
            <a:r>
              <a:rPr lang="es-ES_tradnl" sz="2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rebuchet MS"/>
                <a:cs typeface="Trebuchet MS"/>
              </a:rPr>
              <a:t>Ablation</a:t>
            </a:r>
            <a:r>
              <a:rPr lang="es-ES_tradnl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s-ES_tradnl" sz="2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rebuchet MS"/>
                <a:cs typeface="Trebuchet MS"/>
              </a:rPr>
              <a:t>Study</a:t>
            </a:r>
            <a:r>
              <a:rPr lang="es-ES_tradnl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/>
                <a:cs typeface="Trebuchet MS"/>
              </a:rPr>
              <a:t>”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s-ES_tradnl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/>
                <a:cs typeface="Trebuchet MS"/>
              </a:rPr>
              <a:t>Pedida</a:t>
            </a:r>
          </a:p>
        </p:txBody>
      </p:sp>
    </p:spTree>
    <p:extLst>
      <p:ext uri="{BB962C8B-B14F-4D97-AF65-F5344CB8AC3E}">
        <p14:creationId xmlns:p14="http://schemas.microsoft.com/office/powerpoint/2010/main" val="23533346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28D8D1B-9F90-9448-95EA-1EB8082FDE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68966"/>
            <a:ext cx="5715000" cy="182880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2DD1FDBD-CDB2-584D-A8E1-18844120DA37}"/>
              </a:ext>
            </a:extLst>
          </p:cNvPr>
          <p:cNvSpPr/>
          <p:nvPr/>
        </p:nvSpPr>
        <p:spPr>
          <a:xfrm>
            <a:off x="2716694" y="636105"/>
            <a:ext cx="993913" cy="993913"/>
          </a:xfrm>
          <a:prstGeom prst="ellipse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A5B3CAF0-63BA-8A45-B871-A8081A5A9665}"/>
              </a:ext>
            </a:extLst>
          </p:cNvPr>
          <p:cNvSpPr/>
          <p:nvPr/>
        </p:nvSpPr>
        <p:spPr>
          <a:xfrm>
            <a:off x="3657598" y="227154"/>
            <a:ext cx="5022574" cy="1832114"/>
          </a:xfrm>
          <a:custGeom>
            <a:avLst/>
            <a:gdLst>
              <a:gd name="connsiteX0" fmla="*/ 53009 w 5022574"/>
              <a:gd name="connsiteY0" fmla="*/ 0 h 2027582"/>
              <a:gd name="connsiteX1" fmla="*/ 39756 w 5022574"/>
              <a:gd name="connsiteY1" fmla="*/ 702365 h 2027582"/>
              <a:gd name="connsiteX2" fmla="*/ 92765 w 5022574"/>
              <a:gd name="connsiteY2" fmla="*/ 848139 h 2027582"/>
              <a:gd name="connsiteX3" fmla="*/ 119269 w 5022574"/>
              <a:gd name="connsiteY3" fmla="*/ 1007165 h 2027582"/>
              <a:gd name="connsiteX4" fmla="*/ 92765 w 5022574"/>
              <a:gd name="connsiteY4" fmla="*/ 1192695 h 2027582"/>
              <a:gd name="connsiteX5" fmla="*/ 0 w 5022574"/>
              <a:gd name="connsiteY5" fmla="*/ 1325217 h 2027582"/>
              <a:gd name="connsiteX6" fmla="*/ 13252 w 5022574"/>
              <a:gd name="connsiteY6" fmla="*/ 2027582 h 2027582"/>
              <a:gd name="connsiteX7" fmla="*/ 5022574 w 5022574"/>
              <a:gd name="connsiteY7" fmla="*/ 2027582 h 2027582"/>
              <a:gd name="connsiteX8" fmla="*/ 5009322 w 5022574"/>
              <a:gd name="connsiteY8" fmla="*/ 39756 h 2027582"/>
              <a:gd name="connsiteX9" fmla="*/ 53009 w 5022574"/>
              <a:gd name="connsiteY9" fmla="*/ 0 h 2027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022574" h="2027582">
                <a:moveTo>
                  <a:pt x="53009" y="0"/>
                </a:moveTo>
                <a:lnTo>
                  <a:pt x="39756" y="702365"/>
                </a:lnTo>
                <a:lnTo>
                  <a:pt x="92765" y="848139"/>
                </a:lnTo>
                <a:lnTo>
                  <a:pt x="119269" y="1007165"/>
                </a:lnTo>
                <a:lnTo>
                  <a:pt x="92765" y="1192695"/>
                </a:lnTo>
                <a:lnTo>
                  <a:pt x="0" y="1325217"/>
                </a:lnTo>
                <a:lnTo>
                  <a:pt x="13252" y="2027582"/>
                </a:lnTo>
                <a:lnTo>
                  <a:pt x="5022574" y="2027582"/>
                </a:lnTo>
                <a:cubicBezTo>
                  <a:pt x="5018157" y="1364973"/>
                  <a:pt x="5013739" y="702365"/>
                  <a:pt x="5009322" y="39756"/>
                </a:cubicBezTo>
                <a:lnTo>
                  <a:pt x="53009" y="0"/>
                </a:lnTo>
                <a:close/>
              </a:path>
            </a:pathLst>
          </a:custGeom>
          <a:solidFill>
            <a:schemeClr val="bg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DFC6E2E3-2086-2F4B-975B-BB4511C76296}"/>
              </a:ext>
            </a:extLst>
          </p:cNvPr>
          <p:cNvSpPr/>
          <p:nvPr/>
        </p:nvSpPr>
        <p:spPr>
          <a:xfrm rot="10800000">
            <a:off x="-2219740" y="155714"/>
            <a:ext cx="5022574" cy="2027582"/>
          </a:xfrm>
          <a:custGeom>
            <a:avLst/>
            <a:gdLst>
              <a:gd name="connsiteX0" fmla="*/ 53009 w 5022574"/>
              <a:gd name="connsiteY0" fmla="*/ 0 h 2027582"/>
              <a:gd name="connsiteX1" fmla="*/ 39756 w 5022574"/>
              <a:gd name="connsiteY1" fmla="*/ 702365 h 2027582"/>
              <a:gd name="connsiteX2" fmla="*/ 92765 w 5022574"/>
              <a:gd name="connsiteY2" fmla="*/ 848139 h 2027582"/>
              <a:gd name="connsiteX3" fmla="*/ 119269 w 5022574"/>
              <a:gd name="connsiteY3" fmla="*/ 1007165 h 2027582"/>
              <a:gd name="connsiteX4" fmla="*/ 92765 w 5022574"/>
              <a:gd name="connsiteY4" fmla="*/ 1192695 h 2027582"/>
              <a:gd name="connsiteX5" fmla="*/ 0 w 5022574"/>
              <a:gd name="connsiteY5" fmla="*/ 1325217 h 2027582"/>
              <a:gd name="connsiteX6" fmla="*/ 13252 w 5022574"/>
              <a:gd name="connsiteY6" fmla="*/ 2027582 h 2027582"/>
              <a:gd name="connsiteX7" fmla="*/ 5022574 w 5022574"/>
              <a:gd name="connsiteY7" fmla="*/ 2027582 h 2027582"/>
              <a:gd name="connsiteX8" fmla="*/ 5009322 w 5022574"/>
              <a:gd name="connsiteY8" fmla="*/ 39756 h 2027582"/>
              <a:gd name="connsiteX9" fmla="*/ 53009 w 5022574"/>
              <a:gd name="connsiteY9" fmla="*/ 0 h 2027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022574" h="2027582">
                <a:moveTo>
                  <a:pt x="53009" y="0"/>
                </a:moveTo>
                <a:lnTo>
                  <a:pt x="39756" y="702365"/>
                </a:lnTo>
                <a:lnTo>
                  <a:pt x="92765" y="848139"/>
                </a:lnTo>
                <a:lnTo>
                  <a:pt x="119269" y="1007165"/>
                </a:lnTo>
                <a:lnTo>
                  <a:pt x="92765" y="1192695"/>
                </a:lnTo>
                <a:lnTo>
                  <a:pt x="0" y="1325217"/>
                </a:lnTo>
                <a:lnTo>
                  <a:pt x="13252" y="2027582"/>
                </a:lnTo>
                <a:lnTo>
                  <a:pt x="5022574" y="2027582"/>
                </a:lnTo>
                <a:cubicBezTo>
                  <a:pt x="5018157" y="1364973"/>
                  <a:pt x="5013739" y="702365"/>
                  <a:pt x="5009322" y="39756"/>
                </a:cubicBezTo>
                <a:lnTo>
                  <a:pt x="53009" y="0"/>
                </a:lnTo>
                <a:close/>
              </a:path>
            </a:pathLst>
          </a:custGeom>
          <a:solidFill>
            <a:schemeClr val="bg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E32202E-656C-4E43-9311-00AB38B45253}"/>
              </a:ext>
            </a:extLst>
          </p:cNvPr>
          <p:cNvCxnSpPr/>
          <p:nvPr/>
        </p:nvCxnSpPr>
        <p:spPr>
          <a:xfrm>
            <a:off x="3210814" y="1630018"/>
            <a:ext cx="0" cy="1258956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DD51D72-54DC-6E48-8E3F-B826C5C31A0D}"/>
              </a:ext>
            </a:extLst>
          </p:cNvPr>
          <p:cNvSpPr txBox="1"/>
          <p:nvPr/>
        </p:nvSpPr>
        <p:spPr>
          <a:xfrm>
            <a:off x="34187" y="2912619"/>
            <a:ext cx="7151317" cy="2308324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Crear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funciones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como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por </a:t>
            </a:r>
            <a:r>
              <a:rPr lang="en-US" sz="24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ejemplo</a:t>
            </a:r>
            <a:endParaRPr lang="en-US" sz="24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4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4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load_selected_features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algoritmo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=1)</a:t>
            </a:r>
          </a:p>
          <a:p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X1_sel = X1[:,</a:t>
            </a:r>
            <a:r>
              <a:rPr lang="en-US" sz="24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</a:p>
          <a:p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X2_sel = X2[:,</a:t>
            </a:r>
            <a:r>
              <a:rPr lang="en-US" sz="24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</a:p>
          <a:p>
            <a:endParaRPr lang="en-US" sz="24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4079058-F27A-9C43-AB6E-0360E7CA2B01}"/>
              </a:ext>
            </a:extLst>
          </p:cNvPr>
          <p:cNvGrpSpPr/>
          <p:nvPr/>
        </p:nvGrpSpPr>
        <p:grpSpPr>
          <a:xfrm>
            <a:off x="163776" y="6019961"/>
            <a:ext cx="12028224" cy="461665"/>
            <a:chOff x="745990" y="5758508"/>
            <a:chExt cx="12028224" cy="461665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D9A0F14-6F8D-904C-B7B7-19F180B12C06}"/>
                </a:ext>
              </a:extLst>
            </p:cNvPr>
            <p:cNvSpPr txBox="1"/>
            <p:nvPr/>
          </p:nvSpPr>
          <p:spPr>
            <a:xfrm>
              <a:off x="1447972" y="5758508"/>
              <a:ext cx="1132624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FF9300"/>
                  </a:solidFill>
                  <a:latin typeface="Trebuchet MS" panose="020B0703020202090204" pitchFamily="34" charset="0"/>
                </a:rPr>
                <a:t>CADA GRUPO DE FEATURES GUARDADO EN LA NUBE, INDEXADO, DE FÁCIL ACCESO</a:t>
              </a:r>
            </a:p>
          </p:txBody>
        </p:sp>
        <p:sp>
          <p:nvSpPr>
            <p:cNvPr id="11" name="Right Arrow 10">
              <a:extLst>
                <a:ext uri="{FF2B5EF4-FFF2-40B4-BE49-F238E27FC236}">
                  <a16:creationId xmlns:a16="http://schemas.microsoft.com/office/drawing/2014/main" id="{5C780398-CD25-C54D-8D50-C86CB2EA27E4}"/>
                </a:ext>
              </a:extLst>
            </p:cNvPr>
            <p:cNvSpPr/>
            <p:nvPr/>
          </p:nvSpPr>
          <p:spPr>
            <a:xfrm>
              <a:off x="745990" y="5820897"/>
              <a:ext cx="641684" cy="336885"/>
            </a:xfrm>
            <a:prstGeom prst="rightArrow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93021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28D8D1B-9F90-9448-95EA-1EB8082FDE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68966"/>
            <a:ext cx="5715000" cy="182880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73F784B3-8832-5947-B578-8E5C4E6FCB99}"/>
              </a:ext>
            </a:extLst>
          </p:cNvPr>
          <p:cNvSpPr/>
          <p:nvPr/>
        </p:nvSpPr>
        <p:spPr>
          <a:xfrm>
            <a:off x="3882887" y="636105"/>
            <a:ext cx="993913" cy="993913"/>
          </a:xfrm>
          <a:prstGeom prst="ellipse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729C3E07-92CE-D440-BA87-B071CB463A51}"/>
              </a:ext>
            </a:extLst>
          </p:cNvPr>
          <p:cNvSpPr/>
          <p:nvPr/>
        </p:nvSpPr>
        <p:spPr>
          <a:xfrm>
            <a:off x="4823791" y="155714"/>
            <a:ext cx="5022574" cy="1832114"/>
          </a:xfrm>
          <a:custGeom>
            <a:avLst/>
            <a:gdLst>
              <a:gd name="connsiteX0" fmla="*/ 53009 w 5022574"/>
              <a:gd name="connsiteY0" fmla="*/ 0 h 2027582"/>
              <a:gd name="connsiteX1" fmla="*/ 39756 w 5022574"/>
              <a:gd name="connsiteY1" fmla="*/ 702365 h 2027582"/>
              <a:gd name="connsiteX2" fmla="*/ 92765 w 5022574"/>
              <a:gd name="connsiteY2" fmla="*/ 848139 h 2027582"/>
              <a:gd name="connsiteX3" fmla="*/ 119269 w 5022574"/>
              <a:gd name="connsiteY3" fmla="*/ 1007165 h 2027582"/>
              <a:gd name="connsiteX4" fmla="*/ 92765 w 5022574"/>
              <a:gd name="connsiteY4" fmla="*/ 1192695 h 2027582"/>
              <a:gd name="connsiteX5" fmla="*/ 0 w 5022574"/>
              <a:gd name="connsiteY5" fmla="*/ 1325217 h 2027582"/>
              <a:gd name="connsiteX6" fmla="*/ 13252 w 5022574"/>
              <a:gd name="connsiteY6" fmla="*/ 2027582 h 2027582"/>
              <a:gd name="connsiteX7" fmla="*/ 5022574 w 5022574"/>
              <a:gd name="connsiteY7" fmla="*/ 2027582 h 2027582"/>
              <a:gd name="connsiteX8" fmla="*/ 5009322 w 5022574"/>
              <a:gd name="connsiteY8" fmla="*/ 39756 h 2027582"/>
              <a:gd name="connsiteX9" fmla="*/ 53009 w 5022574"/>
              <a:gd name="connsiteY9" fmla="*/ 0 h 2027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022574" h="2027582">
                <a:moveTo>
                  <a:pt x="53009" y="0"/>
                </a:moveTo>
                <a:lnTo>
                  <a:pt x="39756" y="702365"/>
                </a:lnTo>
                <a:lnTo>
                  <a:pt x="92765" y="848139"/>
                </a:lnTo>
                <a:lnTo>
                  <a:pt x="119269" y="1007165"/>
                </a:lnTo>
                <a:lnTo>
                  <a:pt x="92765" y="1192695"/>
                </a:lnTo>
                <a:lnTo>
                  <a:pt x="0" y="1325217"/>
                </a:lnTo>
                <a:lnTo>
                  <a:pt x="13252" y="2027582"/>
                </a:lnTo>
                <a:lnTo>
                  <a:pt x="5022574" y="2027582"/>
                </a:lnTo>
                <a:cubicBezTo>
                  <a:pt x="5018157" y="1364973"/>
                  <a:pt x="5013739" y="702365"/>
                  <a:pt x="5009322" y="39756"/>
                </a:cubicBezTo>
                <a:lnTo>
                  <a:pt x="53009" y="0"/>
                </a:lnTo>
                <a:close/>
              </a:path>
            </a:pathLst>
          </a:custGeom>
          <a:solidFill>
            <a:schemeClr val="bg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6D0151C2-DE53-4446-B23D-82E8DBEE27EA}"/>
              </a:ext>
            </a:extLst>
          </p:cNvPr>
          <p:cNvSpPr/>
          <p:nvPr/>
        </p:nvSpPr>
        <p:spPr>
          <a:xfrm rot="10800000">
            <a:off x="-1053547" y="155714"/>
            <a:ext cx="5022574" cy="2027582"/>
          </a:xfrm>
          <a:custGeom>
            <a:avLst/>
            <a:gdLst>
              <a:gd name="connsiteX0" fmla="*/ 53009 w 5022574"/>
              <a:gd name="connsiteY0" fmla="*/ 0 h 2027582"/>
              <a:gd name="connsiteX1" fmla="*/ 39756 w 5022574"/>
              <a:gd name="connsiteY1" fmla="*/ 702365 h 2027582"/>
              <a:gd name="connsiteX2" fmla="*/ 92765 w 5022574"/>
              <a:gd name="connsiteY2" fmla="*/ 848139 h 2027582"/>
              <a:gd name="connsiteX3" fmla="*/ 119269 w 5022574"/>
              <a:gd name="connsiteY3" fmla="*/ 1007165 h 2027582"/>
              <a:gd name="connsiteX4" fmla="*/ 92765 w 5022574"/>
              <a:gd name="connsiteY4" fmla="*/ 1192695 h 2027582"/>
              <a:gd name="connsiteX5" fmla="*/ 0 w 5022574"/>
              <a:gd name="connsiteY5" fmla="*/ 1325217 h 2027582"/>
              <a:gd name="connsiteX6" fmla="*/ 13252 w 5022574"/>
              <a:gd name="connsiteY6" fmla="*/ 2027582 h 2027582"/>
              <a:gd name="connsiteX7" fmla="*/ 5022574 w 5022574"/>
              <a:gd name="connsiteY7" fmla="*/ 2027582 h 2027582"/>
              <a:gd name="connsiteX8" fmla="*/ 5009322 w 5022574"/>
              <a:gd name="connsiteY8" fmla="*/ 39756 h 2027582"/>
              <a:gd name="connsiteX9" fmla="*/ 53009 w 5022574"/>
              <a:gd name="connsiteY9" fmla="*/ 0 h 2027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022574" h="2027582">
                <a:moveTo>
                  <a:pt x="53009" y="0"/>
                </a:moveTo>
                <a:lnTo>
                  <a:pt x="39756" y="702365"/>
                </a:lnTo>
                <a:lnTo>
                  <a:pt x="92765" y="848139"/>
                </a:lnTo>
                <a:lnTo>
                  <a:pt x="119269" y="1007165"/>
                </a:lnTo>
                <a:lnTo>
                  <a:pt x="92765" y="1192695"/>
                </a:lnTo>
                <a:lnTo>
                  <a:pt x="0" y="1325217"/>
                </a:lnTo>
                <a:lnTo>
                  <a:pt x="13252" y="2027582"/>
                </a:lnTo>
                <a:lnTo>
                  <a:pt x="5022574" y="2027582"/>
                </a:lnTo>
                <a:cubicBezTo>
                  <a:pt x="5018157" y="1364973"/>
                  <a:pt x="5013739" y="702365"/>
                  <a:pt x="5009322" y="39756"/>
                </a:cubicBezTo>
                <a:lnTo>
                  <a:pt x="53009" y="0"/>
                </a:lnTo>
                <a:close/>
              </a:path>
            </a:pathLst>
          </a:custGeom>
          <a:solidFill>
            <a:schemeClr val="bg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3201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28D8D1B-9F90-9448-95EA-1EB8082FDE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68966"/>
            <a:ext cx="5715000" cy="182880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73F784B3-8832-5947-B578-8E5C4E6FCB99}"/>
              </a:ext>
            </a:extLst>
          </p:cNvPr>
          <p:cNvSpPr/>
          <p:nvPr/>
        </p:nvSpPr>
        <p:spPr>
          <a:xfrm>
            <a:off x="3882887" y="636105"/>
            <a:ext cx="993913" cy="993913"/>
          </a:xfrm>
          <a:prstGeom prst="ellipse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729C3E07-92CE-D440-BA87-B071CB463A51}"/>
              </a:ext>
            </a:extLst>
          </p:cNvPr>
          <p:cNvSpPr/>
          <p:nvPr/>
        </p:nvSpPr>
        <p:spPr>
          <a:xfrm>
            <a:off x="4823791" y="155714"/>
            <a:ext cx="5022574" cy="1832114"/>
          </a:xfrm>
          <a:custGeom>
            <a:avLst/>
            <a:gdLst>
              <a:gd name="connsiteX0" fmla="*/ 53009 w 5022574"/>
              <a:gd name="connsiteY0" fmla="*/ 0 h 2027582"/>
              <a:gd name="connsiteX1" fmla="*/ 39756 w 5022574"/>
              <a:gd name="connsiteY1" fmla="*/ 702365 h 2027582"/>
              <a:gd name="connsiteX2" fmla="*/ 92765 w 5022574"/>
              <a:gd name="connsiteY2" fmla="*/ 848139 h 2027582"/>
              <a:gd name="connsiteX3" fmla="*/ 119269 w 5022574"/>
              <a:gd name="connsiteY3" fmla="*/ 1007165 h 2027582"/>
              <a:gd name="connsiteX4" fmla="*/ 92765 w 5022574"/>
              <a:gd name="connsiteY4" fmla="*/ 1192695 h 2027582"/>
              <a:gd name="connsiteX5" fmla="*/ 0 w 5022574"/>
              <a:gd name="connsiteY5" fmla="*/ 1325217 h 2027582"/>
              <a:gd name="connsiteX6" fmla="*/ 13252 w 5022574"/>
              <a:gd name="connsiteY6" fmla="*/ 2027582 h 2027582"/>
              <a:gd name="connsiteX7" fmla="*/ 5022574 w 5022574"/>
              <a:gd name="connsiteY7" fmla="*/ 2027582 h 2027582"/>
              <a:gd name="connsiteX8" fmla="*/ 5009322 w 5022574"/>
              <a:gd name="connsiteY8" fmla="*/ 39756 h 2027582"/>
              <a:gd name="connsiteX9" fmla="*/ 53009 w 5022574"/>
              <a:gd name="connsiteY9" fmla="*/ 0 h 2027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022574" h="2027582">
                <a:moveTo>
                  <a:pt x="53009" y="0"/>
                </a:moveTo>
                <a:lnTo>
                  <a:pt x="39756" y="702365"/>
                </a:lnTo>
                <a:lnTo>
                  <a:pt x="92765" y="848139"/>
                </a:lnTo>
                <a:lnTo>
                  <a:pt x="119269" y="1007165"/>
                </a:lnTo>
                <a:lnTo>
                  <a:pt x="92765" y="1192695"/>
                </a:lnTo>
                <a:lnTo>
                  <a:pt x="0" y="1325217"/>
                </a:lnTo>
                <a:lnTo>
                  <a:pt x="13252" y="2027582"/>
                </a:lnTo>
                <a:lnTo>
                  <a:pt x="5022574" y="2027582"/>
                </a:lnTo>
                <a:cubicBezTo>
                  <a:pt x="5018157" y="1364973"/>
                  <a:pt x="5013739" y="702365"/>
                  <a:pt x="5009322" y="39756"/>
                </a:cubicBezTo>
                <a:lnTo>
                  <a:pt x="53009" y="0"/>
                </a:lnTo>
                <a:close/>
              </a:path>
            </a:pathLst>
          </a:custGeom>
          <a:solidFill>
            <a:schemeClr val="bg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6D0151C2-DE53-4446-B23D-82E8DBEE27EA}"/>
              </a:ext>
            </a:extLst>
          </p:cNvPr>
          <p:cNvSpPr/>
          <p:nvPr/>
        </p:nvSpPr>
        <p:spPr>
          <a:xfrm rot="10800000">
            <a:off x="-1053547" y="155714"/>
            <a:ext cx="5022574" cy="2027582"/>
          </a:xfrm>
          <a:custGeom>
            <a:avLst/>
            <a:gdLst>
              <a:gd name="connsiteX0" fmla="*/ 53009 w 5022574"/>
              <a:gd name="connsiteY0" fmla="*/ 0 h 2027582"/>
              <a:gd name="connsiteX1" fmla="*/ 39756 w 5022574"/>
              <a:gd name="connsiteY1" fmla="*/ 702365 h 2027582"/>
              <a:gd name="connsiteX2" fmla="*/ 92765 w 5022574"/>
              <a:gd name="connsiteY2" fmla="*/ 848139 h 2027582"/>
              <a:gd name="connsiteX3" fmla="*/ 119269 w 5022574"/>
              <a:gd name="connsiteY3" fmla="*/ 1007165 h 2027582"/>
              <a:gd name="connsiteX4" fmla="*/ 92765 w 5022574"/>
              <a:gd name="connsiteY4" fmla="*/ 1192695 h 2027582"/>
              <a:gd name="connsiteX5" fmla="*/ 0 w 5022574"/>
              <a:gd name="connsiteY5" fmla="*/ 1325217 h 2027582"/>
              <a:gd name="connsiteX6" fmla="*/ 13252 w 5022574"/>
              <a:gd name="connsiteY6" fmla="*/ 2027582 h 2027582"/>
              <a:gd name="connsiteX7" fmla="*/ 5022574 w 5022574"/>
              <a:gd name="connsiteY7" fmla="*/ 2027582 h 2027582"/>
              <a:gd name="connsiteX8" fmla="*/ 5009322 w 5022574"/>
              <a:gd name="connsiteY8" fmla="*/ 39756 h 2027582"/>
              <a:gd name="connsiteX9" fmla="*/ 53009 w 5022574"/>
              <a:gd name="connsiteY9" fmla="*/ 0 h 2027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022574" h="2027582">
                <a:moveTo>
                  <a:pt x="53009" y="0"/>
                </a:moveTo>
                <a:lnTo>
                  <a:pt x="39756" y="702365"/>
                </a:lnTo>
                <a:lnTo>
                  <a:pt x="92765" y="848139"/>
                </a:lnTo>
                <a:lnTo>
                  <a:pt x="119269" y="1007165"/>
                </a:lnTo>
                <a:lnTo>
                  <a:pt x="92765" y="1192695"/>
                </a:lnTo>
                <a:lnTo>
                  <a:pt x="0" y="1325217"/>
                </a:lnTo>
                <a:lnTo>
                  <a:pt x="13252" y="2027582"/>
                </a:lnTo>
                <a:lnTo>
                  <a:pt x="5022574" y="2027582"/>
                </a:lnTo>
                <a:cubicBezTo>
                  <a:pt x="5018157" y="1364973"/>
                  <a:pt x="5013739" y="702365"/>
                  <a:pt x="5009322" y="39756"/>
                </a:cubicBezTo>
                <a:lnTo>
                  <a:pt x="53009" y="0"/>
                </a:lnTo>
                <a:close/>
              </a:path>
            </a:pathLst>
          </a:custGeom>
          <a:solidFill>
            <a:schemeClr val="bg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40D4044-3363-7D49-95D8-31EB7A930FD3}"/>
              </a:ext>
            </a:extLst>
          </p:cNvPr>
          <p:cNvCxnSpPr/>
          <p:nvPr/>
        </p:nvCxnSpPr>
        <p:spPr>
          <a:xfrm>
            <a:off x="4360347" y="1630018"/>
            <a:ext cx="0" cy="1258956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210D0858-6F9F-A542-9A3F-B96FC08ECB28}"/>
              </a:ext>
            </a:extLst>
          </p:cNvPr>
          <p:cNvSpPr/>
          <p:nvPr/>
        </p:nvSpPr>
        <p:spPr>
          <a:xfrm>
            <a:off x="3373063" y="2911420"/>
            <a:ext cx="1961322" cy="46646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CLASIFICADOR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28C1211-7885-4745-B1FF-B30A1B78C703}"/>
              </a:ext>
            </a:extLst>
          </p:cNvPr>
          <p:cNvSpPr txBox="1"/>
          <p:nvPr/>
        </p:nvSpPr>
        <p:spPr>
          <a:xfrm>
            <a:off x="5919205" y="2883642"/>
            <a:ext cx="188384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Trebuchet MS" panose="020B0703020202090204" pitchFamily="34" charset="0"/>
              </a:rPr>
              <a:t>1) LDA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Trebuchet MS" panose="020B0703020202090204" pitchFamily="34" charset="0"/>
              </a:rPr>
              <a:t>2) KNN-3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Trebuchet MS" panose="020B0703020202090204" pitchFamily="34" charset="0"/>
              </a:rPr>
              <a:t>       :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0FDCC02-D4DC-434C-B5B9-EBC89E3FAB12}"/>
              </a:ext>
            </a:extLst>
          </p:cNvPr>
          <p:cNvSpPr/>
          <p:nvPr/>
        </p:nvSpPr>
        <p:spPr>
          <a:xfrm>
            <a:off x="6000125" y="3073261"/>
            <a:ext cx="144000" cy="144000"/>
          </a:xfrm>
          <a:prstGeom prst="ellipse">
            <a:avLst/>
          </a:prstGeom>
          <a:solidFill>
            <a:schemeClr val="accent1">
              <a:alpha val="4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3B43A2A-0605-3043-A8A7-C35CE2E1153B}"/>
              </a:ext>
            </a:extLst>
          </p:cNvPr>
          <p:cNvSpPr/>
          <p:nvPr/>
        </p:nvSpPr>
        <p:spPr>
          <a:xfrm>
            <a:off x="6000125" y="3504140"/>
            <a:ext cx="144000" cy="144000"/>
          </a:xfrm>
          <a:prstGeom prst="ellipse">
            <a:avLst/>
          </a:prstGeom>
          <a:solidFill>
            <a:schemeClr val="accent1">
              <a:alpha val="4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1776C15-9B44-CC48-B9FB-4EDCAC2AE714}"/>
              </a:ext>
            </a:extLst>
          </p:cNvPr>
          <p:cNvSpPr/>
          <p:nvPr/>
        </p:nvSpPr>
        <p:spPr>
          <a:xfrm>
            <a:off x="6000125" y="3935019"/>
            <a:ext cx="144000" cy="144000"/>
          </a:xfrm>
          <a:prstGeom prst="ellipse">
            <a:avLst/>
          </a:prstGeom>
          <a:solidFill>
            <a:schemeClr val="accent1">
              <a:alpha val="4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7F29E85-346D-B74C-B6D4-ACABEF3831C7}"/>
              </a:ext>
            </a:extLst>
          </p:cNvPr>
          <p:cNvCxnSpPr>
            <a:cxnSpLocks/>
            <a:stCxn id="13" idx="3"/>
            <a:endCxn id="15" idx="2"/>
          </p:cNvCxnSpPr>
          <p:nvPr/>
        </p:nvCxnSpPr>
        <p:spPr>
          <a:xfrm>
            <a:off x="5334385" y="3144653"/>
            <a:ext cx="665740" cy="60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6936CA36-F4B0-5E4C-95F6-857BD9F9515C}"/>
              </a:ext>
            </a:extLst>
          </p:cNvPr>
          <p:cNvCxnSpPr>
            <a:cxnSpLocks/>
            <a:stCxn id="13" idx="2"/>
            <a:endCxn id="16" idx="2"/>
          </p:cNvCxnSpPr>
          <p:nvPr/>
        </p:nvCxnSpPr>
        <p:spPr>
          <a:xfrm rot="16200000" flipH="1">
            <a:off x="5077797" y="2653811"/>
            <a:ext cx="198255" cy="1646401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FEF12887-5148-314B-A510-67990FB7CC2C}"/>
              </a:ext>
            </a:extLst>
          </p:cNvPr>
          <p:cNvCxnSpPr>
            <a:cxnSpLocks/>
            <a:stCxn id="13" idx="1"/>
            <a:endCxn id="17" idx="2"/>
          </p:cNvCxnSpPr>
          <p:nvPr/>
        </p:nvCxnSpPr>
        <p:spPr>
          <a:xfrm rot="10800000" flipH="1" flipV="1">
            <a:off x="3373063" y="3144653"/>
            <a:ext cx="2627062" cy="862366"/>
          </a:xfrm>
          <a:prstGeom prst="bentConnector3">
            <a:avLst>
              <a:gd name="adj1" fmla="val -8702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ight Arrow 20">
            <a:extLst>
              <a:ext uri="{FF2B5EF4-FFF2-40B4-BE49-F238E27FC236}">
                <a16:creationId xmlns:a16="http://schemas.microsoft.com/office/drawing/2014/main" id="{2C33E09D-218C-BC4A-A438-DF3D8EBBA231}"/>
              </a:ext>
            </a:extLst>
          </p:cNvPr>
          <p:cNvSpPr/>
          <p:nvPr/>
        </p:nvSpPr>
        <p:spPr>
          <a:xfrm>
            <a:off x="7949977" y="3393925"/>
            <a:ext cx="449179" cy="3588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B5CE597-1751-044B-B60A-E08ADF0ACA5C}"/>
              </a:ext>
            </a:extLst>
          </p:cNvPr>
          <p:cNvSpPr txBox="1"/>
          <p:nvPr/>
        </p:nvSpPr>
        <p:spPr>
          <a:xfrm>
            <a:off x="8759368" y="3250198"/>
            <a:ext cx="21739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DEFINIR, ENTRENAR, </a:t>
            </a:r>
          </a:p>
          <a:p>
            <a:r>
              <a:rPr lang="en-US" dirty="0"/>
              <a:t>GUARDAR, INDEXAR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A5F0DF7-4BFD-1144-A5D9-D8C5518E55A1}"/>
              </a:ext>
            </a:extLst>
          </p:cNvPr>
          <p:cNvGrpSpPr/>
          <p:nvPr/>
        </p:nvGrpSpPr>
        <p:grpSpPr>
          <a:xfrm>
            <a:off x="163776" y="6019961"/>
            <a:ext cx="11113935" cy="461665"/>
            <a:chOff x="745990" y="5758508"/>
            <a:chExt cx="11113935" cy="461665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BAE773D-3826-2049-BE6B-46B3DCDB4E27}"/>
                </a:ext>
              </a:extLst>
            </p:cNvPr>
            <p:cNvSpPr txBox="1"/>
            <p:nvPr/>
          </p:nvSpPr>
          <p:spPr>
            <a:xfrm>
              <a:off x="1447972" y="5758508"/>
              <a:ext cx="1041195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FF9300"/>
                  </a:solidFill>
                  <a:latin typeface="Trebuchet MS" panose="020B0703020202090204" pitchFamily="34" charset="0"/>
                </a:rPr>
                <a:t>CADA CLASIFICADOR GUARDADO EN LA NUBE, INDEXADO, DE FÁCIL ACCESO</a:t>
              </a:r>
            </a:p>
          </p:txBody>
        </p:sp>
        <p:sp>
          <p:nvSpPr>
            <p:cNvPr id="25" name="Right Arrow 24">
              <a:extLst>
                <a:ext uri="{FF2B5EF4-FFF2-40B4-BE49-F238E27FC236}">
                  <a16:creationId xmlns:a16="http://schemas.microsoft.com/office/drawing/2014/main" id="{F23403BA-E4C4-0344-AD41-72008C3F2C26}"/>
                </a:ext>
              </a:extLst>
            </p:cNvPr>
            <p:cNvSpPr/>
            <p:nvPr/>
          </p:nvSpPr>
          <p:spPr>
            <a:xfrm>
              <a:off x="745990" y="5820897"/>
              <a:ext cx="641684" cy="336885"/>
            </a:xfrm>
            <a:prstGeom prst="rightArrow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77838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28D8D1B-9F90-9448-95EA-1EB8082FDE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68966"/>
            <a:ext cx="5715000" cy="182880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73F784B3-8832-5947-B578-8E5C4E6FCB99}"/>
              </a:ext>
            </a:extLst>
          </p:cNvPr>
          <p:cNvSpPr/>
          <p:nvPr/>
        </p:nvSpPr>
        <p:spPr>
          <a:xfrm>
            <a:off x="3882887" y="636105"/>
            <a:ext cx="993913" cy="993913"/>
          </a:xfrm>
          <a:prstGeom prst="ellipse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729C3E07-92CE-D440-BA87-B071CB463A51}"/>
              </a:ext>
            </a:extLst>
          </p:cNvPr>
          <p:cNvSpPr/>
          <p:nvPr/>
        </p:nvSpPr>
        <p:spPr>
          <a:xfrm>
            <a:off x="4823791" y="155714"/>
            <a:ext cx="5022574" cy="1832114"/>
          </a:xfrm>
          <a:custGeom>
            <a:avLst/>
            <a:gdLst>
              <a:gd name="connsiteX0" fmla="*/ 53009 w 5022574"/>
              <a:gd name="connsiteY0" fmla="*/ 0 h 2027582"/>
              <a:gd name="connsiteX1" fmla="*/ 39756 w 5022574"/>
              <a:gd name="connsiteY1" fmla="*/ 702365 h 2027582"/>
              <a:gd name="connsiteX2" fmla="*/ 92765 w 5022574"/>
              <a:gd name="connsiteY2" fmla="*/ 848139 h 2027582"/>
              <a:gd name="connsiteX3" fmla="*/ 119269 w 5022574"/>
              <a:gd name="connsiteY3" fmla="*/ 1007165 h 2027582"/>
              <a:gd name="connsiteX4" fmla="*/ 92765 w 5022574"/>
              <a:gd name="connsiteY4" fmla="*/ 1192695 h 2027582"/>
              <a:gd name="connsiteX5" fmla="*/ 0 w 5022574"/>
              <a:gd name="connsiteY5" fmla="*/ 1325217 h 2027582"/>
              <a:gd name="connsiteX6" fmla="*/ 13252 w 5022574"/>
              <a:gd name="connsiteY6" fmla="*/ 2027582 h 2027582"/>
              <a:gd name="connsiteX7" fmla="*/ 5022574 w 5022574"/>
              <a:gd name="connsiteY7" fmla="*/ 2027582 h 2027582"/>
              <a:gd name="connsiteX8" fmla="*/ 5009322 w 5022574"/>
              <a:gd name="connsiteY8" fmla="*/ 39756 h 2027582"/>
              <a:gd name="connsiteX9" fmla="*/ 53009 w 5022574"/>
              <a:gd name="connsiteY9" fmla="*/ 0 h 2027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022574" h="2027582">
                <a:moveTo>
                  <a:pt x="53009" y="0"/>
                </a:moveTo>
                <a:lnTo>
                  <a:pt x="39756" y="702365"/>
                </a:lnTo>
                <a:lnTo>
                  <a:pt x="92765" y="848139"/>
                </a:lnTo>
                <a:lnTo>
                  <a:pt x="119269" y="1007165"/>
                </a:lnTo>
                <a:lnTo>
                  <a:pt x="92765" y="1192695"/>
                </a:lnTo>
                <a:lnTo>
                  <a:pt x="0" y="1325217"/>
                </a:lnTo>
                <a:lnTo>
                  <a:pt x="13252" y="2027582"/>
                </a:lnTo>
                <a:lnTo>
                  <a:pt x="5022574" y="2027582"/>
                </a:lnTo>
                <a:cubicBezTo>
                  <a:pt x="5018157" y="1364973"/>
                  <a:pt x="5013739" y="702365"/>
                  <a:pt x="5009322" y="39756"/>
                </a:cubicBezTo>
                <a:lnTo>
                  <a:pt x="53009" y="0"/>
                </a:lnTo>
                <a:close/>
              </a:path>
            </a:pathLst>
          </a:custGeom>
          <a:solidFill>
            <a:schemeClr val="bg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6D0151C2-DE53-4446-B23D-82E8DBEE27EA}"/>
              </a:ext>
            </a:extLst>
          </p:cNvPr>
          <p:cNvSpPr/>
          <p:nvPr/>
        </p:nvSpPr>
        <p:spPr>
          <a:xfrm rot="10800000">
            <a:off x="-1053547" y="155714"/>
            <a:ext cx="5022574" cy="2027582"/>
          </a:xfrm>
          <a:custGeom>
            <a:avLst/>
            <a:gdLst>
              <a:gd name="connsiteX0" fmla="*/ 53009 w 5022574"/>
              <a:gd name="connsiteY0" fmla="*/ 0 h 2027582"/>
              <a:gd name="connsiteX1" fmla="*/ 39756 w 5022574"/>
              <a:gd name="connsiteY1" fmla="*/ 702365 h 2027582"/>
              <a:gd name="connsiteX2" fmla="*/ 92765 w 5022574"/>
              <a:gd name="connsiteY2" fmla="*/ 848139 h 2027582"/>
              <a:gd name="connsiteX3" fmla="*/ 119269 w 5022574"/>
              <a:gd name="connsiteY3" fmla="*/ 1007165 h 2027582"/>
              <a:gd name="connsiteX4" fmla="*/ 92765 w 5022574"/>
              <a:gd name="connsiteY4" fmla="*/ 1192695 h 2027582"/>
              <a:gd name="connsiteX5" fmla="*/ 0 w 5022574"/>
              <a:gd name="connsiteY5" fmla="*/ 1325217 h 2027582"/>
              <a:gd name="connsiteX6" fmla="*/ 13252 w 5022574"/>
              <a:gd name="connsiteY6" fmla="*/ 2027582 h 2027582"/>
              <a:gd name="connsiteX7" fmla="*/ 5022574 w 5022574"/>
              <a:gd name="connsiteY7" fmla="*/ 2027582 h 2027582"/>
              <a:gd name="connsiteX8" fmla="*/ 5009322 w 5022574"/>
              <a:gd name="connsiteY8" fmla="*/ 39756 h 2027582"/>
              <a:gd name="connsiteX9" fmla="*/ 53009 w 5022574"/>
              <a:gd name="connsiteY9" fmla="*/ 0 h 2027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022574" h="2027582">
                <a:moveTo>
                  <a:pt x="53009" y="0"/>
                </a:moveTo>
                <a:lnTo>
                  <a:pt x="39756" y="702365"/>
                </a:lnTo>
                <a:lnTo>
                  <a:pt x="92765" y="848139"/>
                </a:lnTo>
                <a:lnTo>
                  <a:pt x="119269" y="1007165"/>
                </a:lnTo>
                <a:lnTo>
                  <a:pt x="92765" y="1192695"/>
                </a:lnTo>
                <a:lnTo>
                  <a:pt x="0" y="1325217"/>
                </a:lnTo>
                <a:lnTo>
                  <a:pt x="13252" y="2027582"/>
                </a:lnTo>
                <a:lnTo>
                  <a:pt x="5022574" y="2027582"/>
                </a:lnTo>
                <a:cubicBezTo>
                  <a:pt x="5018157" y="1364973"/>
                  <a:pt x="5013739" y="702365"/>
                  <a:pt x="5009322" y="39756"/>
                </a:cubicBezTo>
                <a:lnTo>
                  <a:pt x="53009" y="0"/>
                </a:lnTo>
                <a:close/>
              </a:path>
            </a:pathLst>
          </a:custGeom>
          <a:solidFill>
            <a:schemeClr val="bg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137EEE5-ABB2-A844-99B2-B6182D0C90B8}"/>
              </a:ext>
            </a:extLst>
          </p:cNvPr>
          <p:cNvCxnSpPr/>
          <p:nvPr/>
        </p:nvCxnSpPr>
        <p:spPr>
          <a:xfrm>
            <a:off x="4386478" y="1630018"/>
            <a:ext cx="0" cy="1258956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21285F5-27C4-0348-84A5-11A6BA3206F1}"/>
              </a:ext>
            </a:extLst>
          </p:cNvPr>
          <p:cNvSpPr txBox="1"/>
          <p:nvPr/>
        </p:nvSpPr>
        <p:spPr>
          <a:xfrm>
            <a:off x="34187" y="2912619"/>
            <a:ext cx="5622052" cy="193899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Crear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funciones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como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por </a:t>
            </a:r>
            <a:r>
              <a:rPr lang="en-US" sz="24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ejemplo</a:t>
            </a:r>
            <a:endParaRPr lang="en-US" sz="24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4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clf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4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load_classifier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(1)</a:t>
            </a:r>
          </a:p>
          <a:p>
            <a:r>
              <a:rPr lang="en-US" sz="24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clf.fit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(X1_sel,ytrain)</a:t>
            </a:r>
          </a:p>
          <a:p>
            <a:r>
              <a:rPr lang="en-US" sz="24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ypred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4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clf.predict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(X2,sel)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7A7CA7C-73D1-BA4D-B9E4-356E2980D172}"/>
              </a:ext>
            </a:extLst>
          </p:cNvPr>
          <p:cNvGrpSpPr/>
          <p:nvPr/>
        </p:nvGrpSpPr>
        <p:grpSpPr>
          <a:xfrm>
            <a:off x="163776" y="6019961"/>
            <a:ext cx="11113935" cy="461665"/>
            <a:chOff x="745990" y="5758508"/>
            <a:chExt cx="11113935" cy="461665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5668401-BF81-3841-A600-4D4F74E3A2AB}"/>
                </a:ext>
              </a:extLst>
            </p:cNvPr>
            <p:cNvSpPr txBox="1"/>
            <p:nvPr/>
          </p:nvSpPr>
          <p:spPr>
            <a:xfrm>
              <a:off x="1447972" y="5758508"/>
              <a:ext cx="1041195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FF9300"/>
                  </a:solidFill>
                  <a:latin typeface="Trebuchet MS" panose="020B0703020202090204" pitchFamily="34" charset="0"/>
                </a:rPr>
                <a:t>CADA CLASIFICADOR GUARDADO EN LA NUBE, INDEXADO, DE FÁCIL ACCESO</a:t>
              </a:r>
            </a:p>
          </p:txBody>
        </p:sp>
        <p:sp>
          <p:nvSpPr>
            <p:cNvPr id="11" name="Right Arrow 10">
              <a:extLst>
                <a:ext uri="{FF2B5EF4-FFF2-40B4-BE49-F238E27FC236}">
                  <a16:creationId xmlns:a16="http://schemas.microsoft.com/office/drawing/2014/main" id="{171DB2EB-5D28-E94E-A852-1814AC1F8554}"/>
                </a:ext>
              </a:extLst>
            </p:cNvPr>
            <p:cNvSpPr/>
            <p:nvPr/>
          </p:nvSpPr>
          <p:spPr>
            <a:xfrm>
              <a:off x="745990" y="5820897"/>
              <a:ext cx="641684" cy="336885"/>
            </a:xfrm>
            <a:prstGeom prst="rightArrow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E4E7D250-FE08-E442-AC82-55A67A966E29}"/>
              </a:ext>
            </a:extLst>
          </p:cNvPr>
          <p:cNvSpPr txBox="1"/>
          <p:nvPr/>
        </p:nvSpPr>
        <p:spPr>
          <a:xfrm>
            <a:off x="6260816" y="2888974"/>
            <a:ext cx="5622052" cy="193899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Crear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funciones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como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por </a:t>
            </a:r>
            <a:r>
              <a:rPr lang="en-US" sz="24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ejemplo</a:t>
            </a:r>
            <a:endParaRPr lang="en-US" sz="24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4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clf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4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load_trained_classifier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(1)</a:t>
            </a:r>
          </a:p>
          <a:p>
            <a:endParaRPr lang="en-US" sz="24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ypred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4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clf.predict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(X2,sel)</a:t>
            </a:r>
          </a:p>
        </p:txBody>
      </p:sp>
    </p:spTree>
    <p:extLst>
      <p:ext uri="{BB962C8B-B14F-4D97-AF65-F5344CB8AC3E}">
        <p14:creationId xmlns:p14="http://schemas.microsoft.com/office/powerpoint/2010/main" val="285737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 animBg="1"/>
      <p:bldP spid="12" grpId="0" build="p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28D8D1B-9F90-9448-95EA-1EB8082FDE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68966"/>
            <a:ext cx="5715000" cy="182880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B80ABC49-5718-0A43-A14E-6C9B6D4940B4}"/>
              </a:ext>
            </a:extLst>
          </p:cNvPr>
          <p:cNvSpPr/>
          <p:nvPr/>
        </p:nvSpPr>
        <p:spPr>
          <a:xfrm>
            <a:off x="5022573" y="636105"/>
            <a:ext cx="993913" cy="993913"/>
          </a:xfrm>
          <a:prstGeom prst="ellipse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7D345F86-87A0-224A-B645-A2AB1A830270}"/>
              </a:ext>
            </a:extLst>
          </p:cNvPr>
          <p:cNvSpPr/>
          <p:nvPr/>
        </p:nvSpPr>
        <p:spPr>
          <a:xfrm rot="10800000">
            <a:off x="86139" y="155714"/>
            <a:ext cx="5022574" cy="2027582"/>
          </a:xfrm>
          <a:custGeom>
            <a:avLst/>
            <a:gdLst>
              <a:gd name="connsiteX0" fmla="*/ 53009 w 5022574"/>
              <a:gd name="connsiteY0" fmla="*/ 0 h 2027582"/>
              <a:gd name="connsiteX1" fmla="*/ 39756 w 5022574"/>
              <a:gd name="connsiteY1" fmla="*/ 702365 h 2027582"/>
              <a:gd name="connsiteX2" fmla="*/ 92765 w 5022574"/>
              <a:gd name="connsiteY2" fmla="*/ 848139 h 2027582"/>
              <a:gd name="connsiteX3" fmla="*/ 119269 w 5022574"/>
              <a:gd name="connsiteY3" fmla="*/ 1007165 h 2027582"/>
              <a:gd name="connsiteX4" fmla="*/ 92765 w 5022574"/>
              <a:gd name="connsiteY4" fmla="*/ 1192695 h 2027582"/>
              <a:gd name="connsiteX5" fmla="*/ 0 w 5022574"/>
              <a:gd name="connsiteY5" fmla="*/ 1325217 h 2027582"/>
              <a:gd name="connsiteX6" fmla="*/ 13252 w 5022574"/>
              <a:gd name="connsiteY6" fmla="*/ 2027582 h 2027582"/>
              <a:gd name="connsiteX7" fmla="*/ 5022574 w 5022574"/>
              <a:gd name="connsiteY7" fmla="*/ 2027582 h 2027582"/>
              <a:gd name="connsiteX8" fmla="*/ 5009322 w 5022574"/>
              <a:gd name="connsiteY8" fmla="*/ 39756 h 2027582"/>
              <a:gd name="connsiteX9" fmla="*/ 53009 w 5022574"/>
              <a:gd name="connsiteY9" fmla="*/ 0 h 2027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022574" h="2027582">
                <a:moveTo>
                  <a:pt x="53009" y="0"/>
                </a:moveTo>
                <a:lnTo>
                  <a:pt x="39756" y="702365"/>
                </a:lnTo>
                <a:lnTo>
                  <a:pt x="92765" y="848139"/>
                </a:lnTo>
                <a:lnTo>
                  <a:pt x="119269" y="1007165"/>
                </a:lnTo>
                <a:lnTo>
                  <a:pt x="92765" y="1192695"/>
                </a:lnTo>
                <a:lnTo>
                  <a:pt x="0" y="1325217"/>
                </a:lnTo>
                <a:lnTo>
                  <a:pt x="13252" y="2027582"/>
                </a:lnTo>
                <a:lnTo>
                  <a:pt x="5022574" y="2027582"/>
                </a:lnTo>
                <a:cubicBezTo>
                  <a:pt x="5018157" y="1364973"/>
                  <a:pt x="5013739" y="702365"/>
                  <a:pt x="5009322" y="39756"/>
                </a:cubicBezTo>
                <a:lnTo>
                  <a:pt x="53009" y="0"/>
                </a:lnTo>
                <a:close/>
              </a:path>
            </a:pathLst>
          </a:custGeom>
          <a:solidFill>
            <a:schemeClr val="bg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8B3BAF3-0112-4C4D-8687-FA582D7089BB}"/>
              </a:ext>
            </a:extLst>
          </p:cNvPr>
          <p:cNvCxnSpPr/>
          <p:nvPr/>
        </p:nvCxnSpPr>
        <p:spPr>
          <a:xfrm>
            <a:off x="5536004" y="1630018"/>
            <a:ext cx="0" cy="1258956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B1169E2-0BC0-EF48-9180-445ADEC52496}"/>
              </a:ext>
            </a:extLst>
          </p:cNvPr>
          <p:cNvSpPr/>
          <p:nvPr/>
        </p:nvSpPr>
        <p:spPr>
          <a:xfrm>
            <a:off x="4548720" y="2911420"/>
            <a:ext cx="1961322" cy="46646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DEFINIR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ACD619E-29EF-ED43-A78F-68AFDA8C7862}"/>
              </a:ext>
            </a:extLst>
          </p:cNvPr>
          <p:cNvSpPr txBox="1"/>
          <p:nvPr/>
        </p:nvSpPr>
        <p:spPr>
          <a:xfrm>
            <a:off x="7094862" y="2883642"/>
            <a:ext cx="2172390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Trebuchet MS" panose="020B0703020202090204" pitchFamily="34" charset="0"/>
              </a:rPr>
              <a:t>1) holdout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Trebuchet MS" panose="020B0703020202090204" pitchFamily="34" charset="0"/>
              </a:rPr>
              <a:t>2) </a:t>
            </a:r>
            <a:r>
              <a:rPr lang="en-US" sz="2800" dirty="0" err="1">
                <a:latin typeface="Trebuchet MS" panose="020B0703020202090204" pitchFamily="34" charset="0"/>
              </a:rPr>
              <a:t>crossval</a:t>
            </a:r>
            <a:endParaRPr lang="en-US" sz="2800" dirty="0">
              <a:latin typeface="Trebuchet MS" panose="020B070302020209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Trebuchet MS" panose="020B0703020202090204" pitchFamily="34" charset="0"/>
              </a:rPr>
              <a:t>3) reports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7C8E525-6752-9747-B426-4CE43FC4D913}"/>
              </a:ext>
            </a:extLst>
          </p:cNvPr>
          <p:cNvSpPr/>
          <p:nvPr/>
        </p:nvSpPr>
        <p:spPr>
          <a:xfrm>
            <a:off x="7175782" y="3073261"/>
            <a:ext cx="144000" cy="144000"/>
          </a:xfrm>
          <a:prstGeom prst="ellipse">
            <a:avLst/>
          </a:prstGeom>
          <a:solidFill>
            <a:schemeClr val="accent1">
              <a:alpha val="4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AC64CDB-892B-0040-814B-056D1FC14BBE}"/>
              </a:ext>
            </a:extLst>
          </p:cNvPr>
          <p:cNvSpPr/>
          <p:nvPr/>
        </p:nvSpPr>
        <p:spPr>
          <a:xfrm>
            <a:off x="7175782" y="3504140"/>
            <a:ext cx="144000" cy="144000"/>
          </a:xfrm>
          <a:prstGeom prst="ellipse">
            <a:avLst/>
          </a:prstGeom>
          <a:solidFill>
            <a:schemeClr val="accent1">
              <a:alpha val="4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F0C518F-C619-694B-B588-F108A7ED48A8}"/>
              </a:ext>
            </a:extLst>
          </p:cNvPr>
          <p:cNvSpPr/>
          <p:nvPr/>
        </p:nvSpPr>
        <p:spPr>
          <a:xfrm>
            <a:off x="7175782" y="3935019"/>
            <a:ext cx="144000" cy="144000"/>
          </a:xfrm>
          <a:prstGeom prst="ellipse">
            <a:avLst/>
          </a:prstGeom>
          <a:solidFill>
            <a:schemeClr val="accent1">
              <a:alpha val="4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F50E9B4-4F61-C448-9D45-5B649F0CE9DA}"/>
              </a:ext>
            </a:extLst>
          </p:cNvPr>
          <p:cNvCxnSpPr>
            <a:cxnSpLocks/>
            <a:stCxn id="8" idx="3"/>
            <a:endCxn id="10" idx="2"/>
          </p:cNvCxnSpPr>
          <p:nvPr/>
        </p:nvCxnSpPr>
        <p:spPr>
          <a:xfrm>
            <a:off x="6510042" y="3144653"/>
            <a:ext cx="665740" cy="60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BFC044CD-77D1-9E4D-8916-2EFA9EB11A17}"/>
              </a:ext>
            </a:extLst>
          </p:cNvPr>
          <p:cNvCxnSpPr>
            <a:cxnSpLocks/>
            <a:stCxn id="8" idx="2"/>
            <a:endCxn id="11" idx="2"/>
          </p:cNvCxnSpPr>
          <p:nvPr/>
        </p:nvCxnSpPr>
        <p:spPr>
          <a:xfrm rot="16200000" flipH="1">
            <a:off x="6253454" y="2653811"/>
            <a:ext cx="198255" cy="1646401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Elbow Connector 14">
            <a:extLst>
              <a:ext uri="{FF2B5EF4-FFF2-40B4-BE49-F238E27FC236}">
                <a16:creationId xmlns:a16="http://schemas.microsoft.com/office/drawing/2014/main" id="{EECC67B5-D483-D843-835B-8DAFF6AD134E}"/>
              </a:ext>
            </a:extLst>
          </p:cNvPr>
          <p:cNvCxnSpPr>
            <a:cxnSpLocks/>
            <a:stCxn id="8" idx="1"/>
            <a:endCxn id="12" idx="2"/>
          </p:cNvCxnSpPr>
          <p:nvPr/>
        </p:nvCxnSpPr>
        <p:spPr>
          <a:xfrm rot="10800000" flipH="1" flipV="1">
            <a:off x="4548720" y="3144653"/>
            <a:ext cx="2627062" cy="862366"/>
          </a:xfrm>
          <a:prstGeom prst="bentConnector3">
            <a:avLst>
              <a:gd name="adj1" fmla="val -8702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ight Arrow 15">
            <a:extLst>
              <a:ext uri="{FF2B5EF4-FFF2-40B4-BE49-F238E27FC236}">
                <a16:creationId xmlns:a16="http://schemas.microsoft.com/office/drawing/2014/main" id="{3F4AF66E-C49C-1C45-8B6D-D5895C3CC9DB}"/>
              </a:ext>
            </a:extLst>
          </p:cNvPr>
          <p:cNvSpPr/>
          <p:nvPr/>
        </p:nvSpPr>
        <p:spPr>
          <a:xfrm>
            <a:off x="9465271" y="3393925"/>
            <a:ext cx="449179" cy="3588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6846C77-EDE3-8B4E-B9F4-E4C253672747}"/>
              </a:ext>
            </a:extLst>
          </p:cNvPr>
          <p:cNvSpPr txBox="1"/>
          <p:nvPr/>
        </p:nvSpPr>
        <p:spPr>
          <a:xfrm>
            <a:off x="9935025" y="3367765"/>
            <a:ext cx="2042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DEFINIR,  GUARDAR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E3F2B21-CACD-7C4A-A843-E89FB13EC220}"/>
              </a:ext>
            </a:extLst>
          </p:cNvPr>
          <p:cNvCxnSpPr/>
          <p:nvPr/>
        </p:nvCxnSpPr>
        <p:spPr>
          <a:xfrm flipV="1">
            <a:off x="8660674" y="4376057"/>
            <a:ext cx="0" cy="6792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24EFDF99-E898-9746-A9AD-0EB752D94352}"/>
              </a:ext>
            </a:extLst>
          </p:cNvPr>
          <p:cNvSpPr txBox="1"/>
          <p:nvPr/>
        </p:nvSpPr>
        <p:spPr>
          <a:xfrm>
            <a:off x="6510042" y="5045326"/>
            <a:ext cx="51737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Para </a:t>
            </a:r>
            <a:r>
              <a:rPr lang="en-US" dirty="0" err="1"/>
              <a:t>tener</a:t>
            </a:r>
            <a:r>
              <a:rPr lang="en-US" dirty="0"/>
              <a:t> </a:t>
            </a:r>
            <a:r>
              <a:rPr lang="en-US" dirty="0" err="1"/>
              <a:t>claridad</a:t>
            </a:r>
            <a:r>
              <a:rPr lang="en-US" dirty="0"/>
              <a:t> de </a:t>
            </a:r>
            <a:r>
              <a:rPr lang="en-US" dirty="0" err="1"/>
              <a:t>qué</a:t>
            </a:r>
            <a:r>
              <a:rPr lang="en-US" dirty="0"/>
              <a:t> </a:t>
            </a:r>
            <a:r>
              <a:rPr lang="en-US" dirty="0" err="1"/>
              <a:t>modelo</a:t>
            </a:r>
            <a:r>
              <a:rPr lang="en-US" dirty="0"/>
              <a:t> </a:t>
            </a:r>
            <a:r>
              <a:rPr lang="en-US" dirty="0" err="1"/>
              <a:t>evaluados</a:t>
            </a:r>
            <a:r>
              <a:rPr lang="en-US" dirty="0"/>
              <a:t> con sus</a:t>
            </a:r>
          </a:p>
          <a:p>
            <a:r>
              <a:rPr lang="en-US" dirty="0" err="1"/>
              <a:t>métricas</a:t>
            </a:r>
            <a:r>
              <a:rPr lang="en-US" dirty="0"/>
              <a:t> de </a:t>
            </a:r>
            <a:r>
              <a:rPr lang="en-US" dirty="0" err="1"/>
              <a:t>desempeño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34897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35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C7A064E-E5F7-D74E-8CCD-D7CFBF2DD3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586"/>
          <a:stretch/>
        </p:blipFill>
        <p:spPr>
          <a:xfrm>
            <a:off x="4489433" y="191529"/>
            <a:ext cx="7241435" cy="6474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8750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C2A83C6B-58ED-6B4B-BB6B-5B6A2959572A}"/>
              </a:ext>
            </a:extLst>
          </p:cNvPr>
          <p:cNvSpPr txBox="1"/>
          <p:nvPr/>
        </p:nvSpPr>
        <p:spPr>
          <a:xfrm>
            <a:off x="2575112" y="1259840"/>
            <a:ext cx="10118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latin typeface="Trebuchet MS" panose="020B0703020202090204" pitchFamily="34" charset="0"/>
              </a:rPr>
              <a:t>IDEA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EAA9AB5-0EEF-3144-B0AA-66EB3DCAC5C0}"/>
              </a:ext>
            </a:extLst>
          </p:cNvPr>
          <p:cNvSpPr txBox="1"/>
          <p:nvPr/>
        </p:nvSpPr>
        <p:spPr>
          <a:xfrm>
            <a:off x="8589361" y="2430205"/>
            <a:ext cx="33588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latin typeface="Trebuchet MS" panose="020B0703020202090204" pitchFamily="34" charset="0"/>
              </a:rPr>
              <a:t>IMPLEMENTACIÓN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F6E7910-50EC-7F45-956A-4FA1A47E0E1E}"/>
              </a:ext>
            </a:extLst>
          </p:cNvPr>
          <p:cNvSpPr txBox="1"/>
          <p:nvPr/>
        </p:nvSpPr>
        <p:spPr>
          <a:xfrm>
            <a:off x="4646826" y="5737572"/>
            <a:ext cx="28983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latin typeface="Trebuchet MS" panose="020B0703020202090204" pitchFamily="34" charset="0"/>
              </a:rPr>
              <a:t>EXPERIMENTOS</a:t>
            </a:r>
          </a:p>
        </p:txBody>
      </p:sp>
      <p:sp>
        <p:nvSpPr>
          <p:cNvPr id="2" name="Freeform 1">
            <a:extLst>
              <a:ext uri="{FF2B5EF4-FFF2-40B4-BE49-F238E27FC236}">
                <a16:creationId xmlns:a16="http://schemas.microsoft.com/office/drawing/2014/main" id="{34824855-8F3B-0D4F-BD56-02641E39F617}"/>
              </a:ext>
            </a:extLst>
          </p:cNvPr>
          <p:cNvSpPr/>
          <p:nvPr/>
        </p:nvSpPr>
        <p:spPr>
          <a:xfrm>
            <a:off x="4246361" y="1306594"/>
            <a:ext cx="1869157" cy="2743200"/>
          </a:xfrm>
          <a:custGeom>
            <a:avLst/>
            <a:gdLst>
              <a:gd name="connsiteX0" fmla="*/ 149688 w 1869157"/>
              <a:gd name="connsiteY0" fmla="*/ 2743200 h 2743200"/>
              <a:gd name="connsiteX1" fmla="*/ 601 w 1869157"/>
              <a:gd name="connsiteY1" fmla="*/ 1749287 h 2743200"/>
              <a:gd name="connsiteX2" fmla="*/ 199383 w 1869157"/>
              <a:gd name="connsiteY2" fmla="*/ 934278 h 2743200"/>
              <a:gd name="connsiteX3" fmla="*/ 696340 w 1869157"/>
              <a:gd name="connsiteY3" fmla="*/ 407505 h 2743200"/>
              <a:gd name="connsiteX4" fmla="*/ 1352323 w 1869157"/>
              <a:gd name="connsiteY4" fmla="*/ 79513 h 2743200"/>
              <a:gd name="connsiteX5" fmla="*/ 1869157 w 1869157"/>
              <a:gd name="connsiteY5" fmla="*/ 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69157" h="2743200">
                <a:moveTo>
                  <a:pt x="149688" y="2743200"/>
                </a:moveTo>
                <a:cubicBezTo>
                  <a:pt x="71003" y="2396987"/>
                  <a:pt x="-7682" y="2050774"/>
                  <a:pt x="601" y="1749287"/>
                </a:cubicBezTo>
                <a:cubicBezTo>
                  <a:pt x="8883" y="1447800"/>
                  <a:pt x="83426" y="1157908"/>
                  <a:pt x="199383" y="934278"/>
                </a:cubicBezTo>
                <a:cubicBezTo>
                  <a:pt x="315340" y="710648"/>
                  <a:pt x="504183" y="549966"/>
                  <a:pt x="696340" y="407505"/>
                </a:cubicBezTo>
                <a:cubicBezTo>
                  <a:pt x="888497" y="265044"/>
                  <a:pt x="1156854" y="147430"/>
                  <a:pt x="1352323" y="79513"/>
                </a:cubicBezTo>
                <a:cubicBezTo>
                  <a:pt x="1547792" y="11596"/>
                  <a:pt x="1708474" y="5798"/>
                  <a:pt x="1869157" y="0"/>
                </a:cubicBezTo>
              </a:path>
            </a:pathLst>
          </a:custGeom>
          <a:noFill/>
          <a:ln w="762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59286BE9-AD5A-4C41-820A-C548498DDB12}"/>
              </a:ext>
            </a:extLst>
          </p:cNvPr>
          <p:cNvSpPr/>
          <p:nvPr/>
        </p:nvSpPr>
        <p:spPr>
          <a:xfrm rot="7046917">
            <a:off x="6052942" y="1256317"/>
            <a:ext cx="1869157" cy="2743200"/>
          </a:xfrm>
          <a:custGeom>
            <a:avLst/>
            <a:gdLst>
              <a:gd name="connsiteX0" fmla="*/ 149688 w 1869157"/>
              <a:gd name="connsiteY0" fmla="*/ 2743200 h 2743200"/>
              <a:gd name="connsiteX1" fmla="*/ 601 w 1869157"/>
              <a:gd name="connsiteY1" fmla="*/ 1749287 h 2743200"/>
              <a:gd name="connsiteX2" fmla="*/ 199383 w 1869157"/>
              <a:gd name="connsiteY2" fmla="*/ 934278 h 2743200"/>
              <a:gd name="connsiteX3" fmla="*/ 696340 w 1869157"/>
              <a:gd name="connsiteY3" fmla="*/ 407505 h 2743200"/>
              <a:gd name="connsiteX4" fmla="*/ 1352323 w 1869157"/>
              <a:gd name="connsiteY4" fmla="*/ 79513 h 2743200"/>
              <a:gd name="connsiteX5" fmla="*/ 1869157 w 1869157"/>
              <a:gd name="connsiteY5" fmla="*/ 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69157" h="2743200">
                <a:moveTo>
                  <a:pt x="149688" y="2743200"/>
                </a:moveTo>
                <a:cubicBezTo>
                  <a:pt x="71003" y="2396987"/>
                  <a:pt x="-7682" y="2050774"/>
                  <a:pt x="601" y="1749287"/>
                </a:cubicBezTo>
                <a:cubicBezTo>
                  <a:pt x="8883" y="1447800"/>
                  <a:pt x="83426" y="1157908"/>
                  <a:pt x="199383" y="934278"/>
                </a:cubicBezTo>
                <a:cubicBezTo>
                  <a:pt x="315340" y="710648"/>
                  <a:pt x="504183" y="549966"/>
                  <a:pt x="696340" y="407505"/>
                </a:cubicBezTo>
                <a:cubicBezTo>
                  <a:pt x="888497" y="265044"/>
                  <a:pt x="1156854" y="147430"/>
                  <a:pt x="1352323" y="79513"/>
                </a:cubicBezTo>
                <a:cubicBezTo>
                  <a:pt x="1547792" y="11596"/>
                  <a:pt x="1708474" y="5798"/>
                  <a:pt x="1869157" y="0"/>
                </a:cubicBezTo>
              </a:path>
            </a:pathLst>
          </a:custGeom>
          <a:noFill/>
          <a:ln w="76200">
            <a:solidFill>
              <a:srgbClr val="FF93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6521E96D-31AC-AB4A-9530-282F1EAB8E37}"/>
              </a:ext>
            </a:extLst>
          </p:cNvPr>
          <p:cNvSpPr/>
          <p:nvPr/>
        </p:nvSpPr>
        <p:spPr>
          <a:xfrm rot="14342892">
            <a:off x="5195442" y="2791579"/>
            <a:ext cx="1869157" cy="2743200"/>
          </a:xfrm>
          <a:custGeom>
            <a:avLst/>
            <a:gdLst>
              <a:gd name="connsiteX0" fmla="*/ 149688 w 1869157"/>
              <a:gd name="connsiteY0" fmla="*/ 2743200 h 2743200"/>
              <a:gd name="connsiteX1" fmla="*/ 601 w 1869157"/>
              <a:gd name="connsiteY1" fmla="*/ 1749287 h 2743200"/>
              <a:gd name="connsiteX2" fmla="*/ 199383 w 1869157"/>
              <a:gd name="connsiteY2" fmla="*/ 934278 h 2743200"/>
              <a:gd name="connsiteX3" fmla="*/ 696340 w 1869157"/>
              <a:gd name="connsiteY3" fmla="*/ 407505 h 2743200"/>
              <a:gd name="connsiteX4" fmla="*/ 1352323 w 1869157"/>
              <a:gd name="connsiteY4" fmla="*/ 79513 h 2743200"/>
              <a:gd name="connsiteX5" fmla="*/ 1869157 w 1869157"/>
              <a:gd name="connsiteY5" fmla="*/ 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69157" h="2743200">
                <a:moveTo>
                  <a:pt x="149688" y="2743200"/>
                </a:moveTo>
                <a:cubicBezTo>
                  <a:pt x="71003" y="2396987"/>
                  <a:pt x="-7682" y="2050774"/>
                  <a:pt x="601" y="1749287"/>
                </a:cubicBezTo>
                <a:cubicBezTo>
                  <a:pt x="8883" y="1447800"/>
                  <a:pt x="83426" y="1157908"/>
                  <a:pt x="199383" y="934278"/>
                </a:cubicBezTo>
                <a:cubicBezTo>
                  <a:pt x="315340" y="710648"/>
                  <a:pt x="504183" y="549966"/>
                  <a:pt x="696340" y="407505"/>
                </a:cubicBezTo>
                <a:cubicBezTo>
                  <a:pt x="888497" y="265044"/>
                  <a:pt x="1156854" y="147430"/>
                  <a:pt x="1352323" y="79513"/>
                </a:cubicBezTo>
                <a:cubicBezTo>
                  <a:pt x="1547792" y="11596"/>
                  <a:pt x="1708474" y="5798"/>
                  <a:pt x="1869157" y="0"/>
                </a:cubicBezTo>
              </a:path>
            </a:pathLst>
          </a:custGeom>
          <a:noFill/>
          <a:ln w="76200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778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2" grpId="0" animBg="1"/>
      <p:bldP spid="7" grpId="0" animBg="1"/>
      <p:bldP spid="11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3D0FBE3-C765-6447-977E-FBCA3014F1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1020" y="0"/>
            <a:ext cx="6029960" cy="60299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2A83C6B-58ED-6B4B-BB6B-5B6A2959572A}"/>
              </a:ext>
            </a:extLst>
          </p:cNvPr>
          <p:cNvSpPr txBox="1"/>
          <p:nvPr/>
        </p:nvSpPr>
        <p:spPr>
          <a:xfrm>
            <a:off x="2575112" y="1259840"/>
            <a:ext cx="10118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latin typeface="Trebuchet MS" panose="020B0703020202090204" pitchFamily="34" charset="0"/>
              </a:rPr>
              <a:t>IDEA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EAA9AB5-0EEF-3144-B0AA-66EB3DCAC5C0}"/>
              </a:ext>
            </a:extLst>
          </p:cNvPr>
          <p:cNvSpPr txBox="1"/>
          <p:nvPr/>
        </p:nvSpPr>
        <p:spPr>
          <a:xfrm>
            <a:off x="8589361" y="2430205"/>
            <a:ext cx="33588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latin typeface="Trebuchet MS" panose="020B0703020202090204" pitchFamily="34" charset="0"/>
              </a:rPr>
              <a:t>IMPLEMENTACIÓN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F6E7910-50EC-7F45-956A-4FA1A47E0E1E}"/>
              </a:ext>
            </a:extLst>
          </p:cNvPr>
          <p:cNvSpPr txBox="1"/>
          <p:nvPr/>
        </p:nvSpPr>
        <p:spPr>
          <a:xfrm>
            <a:off x="4646826" y="5737572"/>
            <a:ext cx="28983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latin typeface="Trebuchet MS" panose="020B0703020202090204" pitchFamily="34" charset="0"/>
              </a:rPr>
              <a:t>EXPERIMENTOS</a:t>
            </a:r>
          </a:p>
        </p:txBody>
      </p:sp>
    </p:spTree>
    <p:extLst>
      <p:ext uri="{BB962C8B-B14F-4D97-AF65-F5344CB8AC3E}">
        <p14:creationId xmlns:p14="http://schemas.microsoft.com/office/powerpoint/2010/main" val="37053073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C0EB7AB-7B8E-3644-ABF5-D21B2A78217D}"/>
              </a:ext>
            </a:extLst>
          </p:cNvPr>
          <p:cNvSpPr txBox="1"/>
          <p:nvPr/>
        </p:nvSpPr>
        <p:spPr>
          <a:xfrm>
            <a:off x="523103" y="669246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3600" b="1" dirty="0">
                <a:solidFill>
                  <a:srgbClr val="0070C0"/>
                </a:solidFill>
                <a:latin typeface="Trebuchet MS"/>
                <a:cs typeface="Trebuchet MS"/>
              </a:rPr>
              <a:t>Cómo hacer el Proyecto del Curso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0EBA83-C8B4-314D-A3CB-AE7B34556247}"/>
              </a:ext>
            </a:extLst>
          </p:cNvPr>
          <p:cNvSpPr txBox="1"/>
          <p:nvPr/>
        </p:nvSpPr>
        <p:spPr>
          <a:xfrm>
            <a:off x="3830595" y="1651230"/>
            <a:ext cx="7274011" cy="45375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es-ES_tradnl" sz="2800" b="1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Enunciado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s-ES_tradnl" sz="2800" b="1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Protocolo Experimental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s-ES_tradnl" sz="2800" b="1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Metodología de Trabajo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s-ES_tradnl" sz="2800" b="1" dirty="0">
                <a:latin typeface="Trebuchet MS"/>
                <a:cs typeface="Trebuchet MS"/>
              </a:rPr>
              <a:t>Diagramas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s-ES_tradnl" sz="2800" b="1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Estado del Arte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s-ES_tradnl" sz="2800" b="1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“</a:t>
            </a:r>
            <a:r>
              <a:rPr lang="es-ES_tradnl" sz="2800" b="1" dirty="0" err="1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Ablation</a:t>
            </a:r>
            <a:r>
              <a:rPr lang="es-ES_tradnl" sz="2800" b="1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s-ES_tradnl" sz="2800" b="1" dirty="0" err="1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Study</a:t>
            </a:r>
            <a:r>
              <a:rPr lang="es-ES_tradnl" sz="2800" b="1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”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s-ES_tradnl" sz="2800" b="1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Pedida</a:t>
            </a:r>
          </a:p>
        </p:txBody>
      </p:sp>
    </p:spTree>
    <p:extLst>
      <p:ext uri="{BB962C8B-B14F-4D97-AF65-F5344CB8AC3E}">
        <p14:creationId xmlns:p14="http://schemas.microsoft.com/office/powerpoint/2010/main" val="41953970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C8227C5-5161-6844-A8C0-D2A1C76DC949}"/>
              </a:ext>
            </a:extLst>
          </p:cNvPr>
          <p:cNvCxnSpPr/>
          <p:nvPr/>
        </p:nvCxnSpPr>
        <p:spPr>
          <a:xfrm>
            <a:off x="2755558" y="3361040"/>
            <a:ext cx="18288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5DE3EE9-E318-F043-A5DA-D4A503650B4F}"/>
              </a:ext>
            </a:extLst>
          </p:cNvPr>
          <p:cNvSpPr/>
          <p:nvPr/>
        </p:nvSpPr>
        <p:spPr>
          <a:xfrm>
            <a:off x="4572000" y="2644348"/>
            <a:ext cx="2483708" cy="14457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atin typeface="Trebuchet MS" panose="020B0703020202090204" pitchFamily="34" charset="0"/>
              </a:rPr>
              <a:t>PROCESO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57C0ACE-8C52-8646-89A2-B668735DB529}"/>
              </a:ext>
            </a:extLst>
          </p:cNvPr>
          <p:cNvCxnSpPr/>
          <p:nvPr/>
        </p:nvCxnSpPr>
        <p:spPr>
          <a:xfrm>
            <a:off x="7055708" y="3352803"/>
            <a:ext cx="18288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926F5E1-B217-BE49-9687-063FCD8BCCAC}"/>
              </a:ext>
            </a:extLst>
          </p:cNvPr>
          <p:cNvSpPr txBox="1"/>
          <p:nvPr/>
        </p:nvSpPr>
        <p:spPr>
          <a:xfrm>
            <a:off x="2743203" y="2818028"/>
            <a:ext cx="1792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/>
              <a:t>Datos</a:t>
            </a:r>
            <a:r>
              <a:rPr lang="en-US" i="1" dirty="0"/>
              <a:t> de Entrada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870B9F-CB8C-9D4C-BC2E-56BBAF2DAB5F}"/>
              </a:ext>
            </a:extLst>
          </p:cNvPr>
          <p:cNvSpPr txBox="1"/>
          <p:nvPr/>
        </p:nvSpPr>
        <p:spPr>
          <a:xfrm>
            <a:off x="7141454" y="2818028"/>
            <a:ext cx="1629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/>
              <a:t>Datos</a:t>
            </a:r>
            <a:r>
              <a:rPr lang="en-US" i="1" dirty="0"/>
              <a:t> de Salida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4904222-2743-494D-8C50-39D502CB8FA5}"/>
              </a:ext>
            </a:extLst>
          </p:cNvPr>
          <p:cNvSpPr txBox="1"/>
          <p:nvPr/>
        </p:nvSpPr>
        <p:spPr>
          <a:xfrm>
            <a:off x="523103" y="669246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3600" b="1" dirty="0">
                <a:solidFill>
                  <a:srgbClr val="FF9300"/>
                </a:solidFill>
                <a:latin typeface="Trebuchet MS"/>
                <a:cs typeface="Trebuchet MS"/>
              </a:rPr>
              <a:t>Diagramas</a:t>
            </a:r>
          </a:p>
        </p:txBody>
      </p:sp>
    </p:spTree>
    <p:extLst>
      <p:ext uri="{BB962C8B-B14F-4D97-AF65-F5344CB8AC3E}">
        <p14:creationId xmlns:p14="http://schemas.microsoft.com/office/powerpoint/2010/main" val="36479351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C0EB7AB-7B8E-3644-ABF5-D21B2A78217D}"/>
              </a:ext>
            </a:extLst>
          </p:cNvPr>
          <p:cNvSpPr txBox="1"/>
          <p:nvPr/>
        </p:nvSpPr>
        <p:spPr>
          <a:xfrm>
            <a:off x="523103" y="669246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3600" b="1" dirty="0">
                <a:solidFill>
                  <a:srgbClr val="0070C0"/>
                </a:solidFill>
                <a:latin typeface="Trebuchet MS"/>
                <a:cs typeface="Trebuchet MS"/>
              </a:rPr>
              <a:t>Cómo hacer el Proyecto del Curso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0EBA83-C8B4-314D-A3CB-AE7B34556247}"/>
              </a:ext>
            </a:extLst>
          </p:cNvPr>
          <p:cNvSpPr txBox="1"/>
          <p:nvPr/>
        </p:nvSpPr>
        <p:spPr>
          <a:xfrm>
            <a:off x="3830595" y="1651230"/>
            <a:ext cx="7274011" cy="45375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es-ES_tradnl" sz="2800" b="1" dirty="0">
                <a:latin typeface="Trebuchet MS"/>
                <a:cs typeface="Trebuchet MS"/>
              </a:rPr>
              <a:t>Enunciado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s-ES_tradnl" sz="2800" b="1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Protocolo Experimental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s-ES_tradnl" sz="2800" b="1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Metodología de Trabajo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s-ES_tradnl" sz="2800" b="1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Diagramas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s-ES_tradnl" sz="2800" b="1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Estado del Arte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s-ES_tradnl" sz="2800" b="1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“</a:t>
            </a:r>
            <a:r>
              <a:rPr lang="es-ES_tradnl" sz="2800" b="1" dirty="0" err="1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Ablation</a:t>
            </a:r>
            <a:r>
              <a:rPr lang="es-ES_tradnl" sz="2800" b="1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s-ES_tradnl" sz="2800" b="1" dirty="0" err="1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Study</a:t>
            </a:r>
            <a:r>
              <a:rPr lang="es-ES_tradnl" sz="2800" b="1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”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s-ES_tradnl" sz="2800" b="1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Pedida</a:t>
            </a:r>
          </a:p>
        </p:txBody>
      </p:sp>
    </p:spTree>
    <p:extLst>
      <p:ext uri="{BB962C8B-B14F-4D97-AF65-F5344CB8AC3E}">
        <p14:creationId xmlns:p14="http://schemas.microsoft.com/office/powerpoint/2010/main" val="118927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34904222-2743-494D-8C50-39D502CB8FA5}"/>
              </a:ext>
            </a:extLst>
          </p:cNvPr>
          <p:cNvSpPr txBox="1"/>
          <p:nvPr/>
        </p:nvSpPr>
        <p:spPr>
          <a:xfrm>
            <a:off x="523103" y="669246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3600" b="1" dirty="0">
                <a:solidFill>
                  <a:srgbClr val="FF9300"/>
                </a:solidFill>
                <a:latin typeface="Trebuchet MS"/>
                <a:cs typeface="Trebuchet MS"/>
              </a:rPr>
              <a:t>Diagramas</a:t>
            </a:r>
          </a:p>
        </p:txBody>
      </p:sp>
      <p:pic>
        <p:nvPicPr>
          <p:cNvPr id="3" name="Picture 2" descr="Close-up of a person's eye&#10;&#10;Description automatically generated">
            <a:extLst>
              <a:ext uri="{FF2B5EF4-FFF2-40B4-BE49-F238E27FC236}">
                <a16:creationId xmlns:a16="http://schemas.microsoft.com/office/drawing/2014/main" id="{56CB02EE-2974-C37E-B195-2FC0A57492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440" y="2043181"/>
            <a:ext cx="3477873" cy="2544088"/>
          </a:xfrm>
          <a:prstGeom prst="rect">
            <a:avLst/>
          </a:prstGeom>
        </p:spPr>
      </p:pic>
      <p:pic>
        <p:nvPicPr>
          <p:cNvPr id="4" name="Picture 3" descr="Close-up of a person's eye&#10;&#10;Description automatically generated">
            <a:extLst>
              <a:ext uri="{FF2B5EF4-FFF2-40B4-BE49-F238E27FC236}">
                <a16:creationId xmlns:a16="http://schemas.microsoft.com/office/drawing/2014/main" id="{CC763ED7-84D6-4FEA-8839-FCA1DED2DC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2877" y="2043181"/>
            <a:ext cx="3477873" cy="2544088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4C97069-9F8D-1D0B-BC66-07D2F8BCCF11}"/>
              </a:ext>
            </a:extLst>
          </p:cNvPr>
          <p:cNvCxnSpPr>
            <a:cxnSpLocks/>
          </p:cNvCxnSpPr>
          <p:nvPr/>
        </p:nvCxnSpPr>
        <p:spPr>
          <a:xfrm flipV="1">
            <a:off x="3720230" y="3323462"/>
            <a:ext cx="1126662" cy="617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30E3B27B-2D13-25B2-DB1A-2F646DE7D526}"/>
              </a:ext>
            </a:extLst>
          </p:cNvPr>
          <p:cNvSpPr/>
          <p:nvPr/>
        </p:nvSpPr>
        <p:spPr>
          <a:xfrm>
            <a:off x="4834534" y="2606770"/>
            <a:ext cx="2483708" cy="14457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latin typeface="Trebuchet MS" panose="020B0703020202090204" pitchFamily="34" charset="0"/>
              </a:rPr>
              <a:t>Segmentación</a:t>
            </a:r>
            <a:endParaRPr lang="en-US" sz="2000" dirty="0">
              <a:latin typeface="Trebuchet MS" panose="020B0703020202090204" pitchFamily="34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CDBB3EB-EBFB-F3C2-62D2-D4EF9948C77A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7318242" y="3315225"/>
            <a:ext cx="83463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A09B73CB-F786-AADD-9CDE-EC5A427F2807}"/>
              </a:ext>
            </a:extLst>
          </p:cNvPr>
          <p:cNvSpPr/>
          <p:nvPr/>
        </p:nvSpPr>
        <p:spPr>
          <a:xfrm>
            <a:off x="9154273" y="2532352"/>
            <a:ext cx="1482311" cy="1520148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BFBDD59-9AE7-27E7-874B-35A1352AED59}"/>
              </a:ext>
            </a:extLst>
          </p:cNvPr>
          <p:cNvSpPr/>
          <p:nvPr/>
        </p:nvSpPr>
        <p:spPr>
          <a:xfrm>
            <a:off x="9598143" y="2999988"/>
            <a:ext cx="587340" cy="630473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</p:spTree>
    <p:extLst>
      <p:ext uri="{BB962C8B-B14F-4D97-AF65-F5344CB8AC3E}">
        <p14:creationId xmlns:p14="http://schemas.microsoft.com/office/powerpoint/2010/main" val="27291843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34904222-2743-494D-8C50-39D502CB8FA5}"/>
              </a:ext>
            </a:extLst>
          </p:cNvPr>
          <p:cNvSpPr txBox="1"/>
          <p:nvPr/>
        </p:nvSpPr>
        <p:spPr>
          <a:xfrm>
            <a:off x="523103" y="669246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3600" b="1" dirty="0">
                <a:solidFill>
                  <a:srgbClr val="FF9300"/>
                </a:solidFill>
                <a:latin typeface="Trebuchet MS"/>
                <a:cs typeface="Trebuchet MS"/>
              </a:rPr>
              <a:t>Diagramas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1597804A-830F-0940-B672-F6ED7F7630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1420" y="1546655"/>
            <a:ext cx="101600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2684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3CB4AC41-5808-1141-ADC1-86F3E43D12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335" y="1482811"/>
            <a:ext cx="10439665" cy="5271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2560B68-EA48-8249-887C-EE66EA2E9208}"/>
              </a:ext>
            </a:extLst>
          </p:cNvPr>
          <p:cNvSpPr txBox="1"/>
          <p:nvPr/>
        </p:nvSpPr>
        <p:spPr>
          <a:xfrm>
            <a:off x="523103" y="669246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3600" b="1" dirty="0">
                <a:solidFill>
                  <a:srgbClr val="FF9300"/>
                </a:solidFill>
                <a:latin typeface="Trebuchet MS"/>
                <a:cs typeface="Trebuchet MS"/>
              </a:rPr>
              <a:t>Diagramas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AA40F24-CE61-8DAA-4757-23C94D646BE1}"/>
              </a:ext>
            </a:extLst>
          </p:cNvPr>
          <p:cNvSpPr txBox="1"/>
          <p:nvPr/>
        </p:nvSpPr>
        <p:spPr>
          <a:xfrm>
            <a:off x="5535755" y="589988"/>
            <a:ext cx="62709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dirty="0"/>
              <a:t>R</a:t>
            </a:r>
          </a:p>
          <a:p>
            <a:r>
              <a:rPr lang="en-CL" dirty="0"/>
              <a:t>   G</a:t>
            </a:r>
          </a:p>
          <a:p>
            <a:r>
              <a:rPr lang="en-CL" dirty="0"/>
              <a:t>      B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E8F0A6D-CA5D-9A8B-A9B4-11E5968AA8CC}"/>
              </a:ext>
            </a:extLst>
          </p:cNvPr>
          <p:cNvSpPr/>
          <p:nvPr/>
        </p:nvSpPr>
        <p:spPr>
          <a:xfrm>
            <a:off x="1653627" y="1519302"/>
            <a:ext cx="1929119" cy="30576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  <p:pic>
        <p:nvPicPr>
          <p:cNvPr id="2" name="Picture 1" descr="Close-up of a person's eye&#10;&#10;Description automatically generated">
            <a:extLst>
              <a:ext uri="{FF2B5EF4-FFF2-40B4-BE49-F238E27FC236}">
                <a16:creationId xmlns:a16="http://schemas.microsoft.com/office/drawing/2014/main" id="{4D0D6D35-D5A8-AB5A-718B-CB62F7FDA2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4372" y="803841"/>
            <a:ext cx="2520918" cy="1844069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4" name="Picture 3" descr="Close-up of a person's eye&#10;&#10;Description automatically generated">
            <a:extLst>
              <a:ext uri="{FF2B5EF4-FFF2-40B4-BE49-F238E27FC236}">
                <a16:creationId xmlns:a16="http://schemas.microsoft.com/office/drawing/2014/main" id="{8EA02119-A890-BF20-AB41-3AB2F44585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4584" y="3196519"/>
            <a:ext cx="2520918" cy="1844069"/>
          </a:xfrm>
          <a:prstGeom prst="rect">
            <a:avLst/>
          </a:prstGeom>
        </p:spPr>
      </p:pic>
      <p:pic>
        <p:nvPicPr>
          <p:cNvPr id="6" name="Picture 5" descr="Close-up of a person's eye&#10;&#10;Description automatically generated">
            <a:extLst>
              <a:ext uri="{FF2B5EF4-FFF2-40B4-BE49-F238E27FC236}">
                <a16:creationId xmlns:a16="http://schemas.microsoft.com/office/drawing/2014/main" id="{28FF11E2-F9C2-EFD9-6549-2B84047B44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4478" y="1003947"/>
            <a:ext cx="2520918" cy="1844069"/>
          </a:xfrm>
          <a:prstGeom prst="rect">
            <a:avLst/>
          </a:prstGeom>
          <a:ln>
            <a:solidFill>
              <a:srgbClr val="00B050"/>
            </a:solidFill>
          </a:ln>
        </p:spPr>
      </p:pic>
      <p:pic>
        <p:nvPicPr>
          <p:cNvPr id="7" name="Picture 6" descr="Close-up of a person's eye&#10;&#10;Description automatically generated">
            <a:extLst>
              <a:ext uri="{FF2B5EF4-FFF2-40B4-BE49-F238E27FC236}">
                <a16:creationId xmlns:a16="http://schemas.microsoft.com/office/drawing/2014/main" id="{C8A78F70-612C-7C0E-F57F-5BCFD78E2F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4584" y="1204053"/>
            <a:ext cx="2520918" cy="1844069"/>
          </a:xfrm>
          <a:prstGeom prst="rect">
            <a:avLst/>
          </a:prstGeom>
          <a:ln>
            <a:solidFill>
              <a:srgbClr val="00B0F0"/>
            </a:solidFill>
          </a:ln>
        </p:spPr>
      </p:pic>
      <p:sp>
        <p:nvSpPr>
          <p:cNvPr id="5" name="Freeform 4">
            <a:extLst>
              <a:ext uri="{FF2B5EF4-FFF2-40B4-BE49-F238E27FC236}">
                <a16:creationId xmlns:a16="http://schemas.microsoft.com/office/drawing/2014/main" id="{A50D4632-8B98-12E6-424B-B4AEA011A5D0}"/>
              </a:ext>
            </a:extLst>
          </p:cNvPr>
          <p:cNvSpPr/>
          <p:nvPr/>
        </p:nvSpPr>
        <p:spPr>
          <a:xfrm>
            <a:off x="4135352" y="3732909"/>
            <a:ext cx="1012466" cy="906882"/>
          </a:xfrm>
          <a:custGeom>
            <a:avLst/>
            <a:gdLst>
              <a:gd name="connsiteX0" fmla="*/ 2651 w 1012466"/>
              <a:gd name="connsiteY0" fmla="*/ 254875 h 906882"/>
              <a:gd name="connsiteX1" fmla="*/ 26505 w 1012466"/>
              <a:gd name="connsiteY1" fmla="*/ 199216 h 906882"/>
              <a:gd name="connsiteX2" fmla="*/ 58310 w 1012466"/>
              <a:gd name="connsiteY2" fmla="*/ 127655 h 906882"/>
              <a:gd name="connsiteX3" fmla="*/ 106018 w 1012466"/>
              <a:gd name="connsiteY3" fmla="*/ 95849 h 906882"/>
              <a:gd name="connsiteX4" fmla="*/ 129872 w 1012466"/>
              <a:gd name="connsiteY4" fmla="*/ 79947 h 906882"/>
              <a:gd name="connsiteX5" fmla="*/ 153725 w 1012466"/>
              <a:gd name="connsiteY5" fmla="*/ 64044 h 906882"/>
              <a:gd name="connsiteX6" fmla="*/ 201433 w 1012466"/>
              <a:gd name="connsiteY6" fmla="*/ 48141 h 906882"/>
              <a:gd name="connsiteX7" fmla="*/ 233238 w 1012466"/>
              <a:gd name="connsiteY7" fmla="*/ 40190 h 906882"/>
              <a:gd name="connsiteX8" fmla="*/ 280946 w 1012466"/>
              <a:gd name="connsiteY8" fmla="*/ 24288 h 906882"/>
              <a:gd name="connsiteX9" fmla="*/ 304800 w 1012466"/>
              <a:gd name="connsiteY9" fmla="*/ 8385 h 906882"/>
              <a:gd name="connsiteX10" fmla="*/ 678512 w 1012466"/>
              <a:gd name="connsiteY10" fmla="*/ 8385 h 906882"/>
              <a:gd name="connsiteX11" fmla="*/ 742122 w 1012466"/>
              <a:gd name="connsiteY11" fmla="*/ 16336 h 906882"/>
              <a:gd name="connsiteX12" fmla="*/ 765976 w 1012466"/>
              <a:gd name="connsiteY12" fmla="*/ 24288 h 906882"/>
              <a:gd name="connsiteX13" fmla="*/ 797781 w 1012466"/>
              <a:gd name="connsiteY13" fmla="*/ 32239 h 906882"/>
              <a:gd name="connsiteX14" fmla="*/ 845489 w 1012466"/>
              <a:gd name="connsiteY14" fmla="*/ 48141 h 906882"/>
              <a:gd name="connsiteX15" fmla="*/ 869343 w 1012466"/>
              <a:gd name="connsiteY15" fmla="*/ 56093 h 906882"/>
              <a:gd name="connsiteX16" fmla="*/ 877294 w 1012466"/>
              <a:gd name="connsiteY16" fmla="*/ 79947 h 906882"/>
              <a:gd name="connsiteX17" fmla="*/ 925002 w 1012466"/>
              <a:gd name="connsiteY17" fmla="*/ 111752 h 906882"/>
              <a:gd name="connsiteX18" fmla="*/ 948856 w 1012466"/>
              <a:gd name="connsiteY18" fmla="*/ 159460 h 906882"/>
              <a:gd name="connsiteX19" fmla="*/ 964758 w 1012466"/>
              <a:gd name="connsiteY19" fmla="*/ 207168 h 906882"/>
              <a:gd name="connsiteX20" fmla="*/ 980661 w 1012466"/>
              <a:gd name="connsiteY20" fmla="*/ 254875 h 906882"/>
              <a:gd name="connsiteX21" fmla="*/ 988612 w 1012466"/>
              <a:gd name="connsiteY21" fmla="*/ 278729 h 906882"/>
              <a:gd name="connsiteX22" fmla="*/ 1004515 w 1012466"/>
              <a:gd name="connsiteY22" fmla="*/ 350291 h 906882"/>
              <a:gd name="connsiteX23" fmla="*/ 1012466 w 1012466"/>
              <a:gd name="connsiteY23" fmla="*/ 405950 h 906882"/>
              <a:gd name="connsiteX24" fmla="*/ 996564 w 1012466"/>
              <a:gd name="connsiteY24" fmla="*/ 620635 h 906882"/>
              <a:gd name="connsiteX25" fmla="*/ 988612 w 1012466"/>
              <a:gd name="connsiteY25" fmla="*/ 644489 h 906882"/>
              <a:gd name="connsiteX26" fmla="*/ 940905 w 1012466"/>
              <a:gd name="connsiteY26" fmla="*/ 676295 h 906882"/>
              <a:gd name="connsiteX27" fmla="*/ 901148 w 1012466"/>
              <a:gd name="connsiteY27" fmla="*/ 716051 h 906882"/>
              <a:gd name="connsiteX28" fmla="*/ 861392 w 1012466"/>
              <a:gd name="connsiteY28" fmla="*/ 763759 h 906882"/>
              <a:gd name="connsiteX29" fmla="*/ 837538 w 1012466"/>
              <a:gd name="connsiteY29" fmla="*/ 771710 h 906882"/>
              <a:gd name="connsiteX30" fmla="*/ 813684 w 1012466"/>
              <a:gd name="connsiteY30" fmla="*/ 787613 h 906882"/>
              <a:gd name="connsiteX31" fmla="*/ 750073 w 1012466"/>
              <a:gd name="connsiteY31" fmla="*/ 843272 h 906882"/>
              <a:gd name="connsiteX32" fmla="*/ 694414 w 1012466"/>
              <a:gd name="connsiteY32" fmla="*/ 859175 h 906882"/>
              <a:gd name="connsiteX33" fmla="*/ 646706 w 1012466"/>
              <a:gd name="connsiteY33" fmla="*/ 875077 h 906882"/>
              <a:gd name="connsiteX34" fmla="*/ 575145 w 1012466"/>
              <a:gd name="connsiteY34" fmla="*/ 898931 h 906882"/>
              <a:gd name="connsiteX35" fmla="*/ 551291 w 1012466"/>
              <a:gd name="connsiteY35" fmla="*/ 906882 h 906882"/>
              <a:gd name="connsiteX36" fmla="*/ 519485 w 1012466"/>
              <a:gd name="connsiteY36" fmla="*/ 898931 h 906882"/>
              <a:gd name="connsiteX37" fmla="*/ 447924 w 1012466"/>
              <a:gd name="connsiteY37" fmla="*/ 883028 h 906882"/>
              <a:gd name="connsiteX38" fmla="*/ 400216 w 1012466"/>
              <a:gd name="connsiteY38" fmla="*/ 867126 h 906882"/>
              <a:gd name="connsiteX39" fmla="*/ 376362 w 1012466"/>
              <a:gd name="connsiteY39" fmla="*/ 859175 h 906882"/>
              <a:gd name="connsiteX40" fmla="*/ 257092 w 1012466"/>
              <a:gd name="connsiteY40" fmla="*/ 851223 h 906882"/>
              <a:gd name="connsiteX41" fmla="*/ 233238 w 1012466"/>
              <a:gd name="connsiteY41" fmla="*/ 843272 h 906882"/>
              <a:gd name="connsiteX42" fmla="*/ 161677 w 1012466"/>
              <a:gd name="connsiteY42" fmla="*/ 803515 h 906882"/>
              <a:gd name="connsiteX43" fmla="*/ 137823 w 1012466"/>
              <a:gd name="connsiteY43" fmla="*/ 771710 h 906882"/>
              <a:gd name="connsiteX44" fmla="*/ 106018 w 1012466"/>
              <a:gd name="connsiteY44" fmla="*/ 739905 h 906882"/>
              <a:gd name="connsiteX45" fmla="*/ 90115 w 1012466"/>
              <a:gd name="connsiteY45" fmla="*/ 692197 h 906882"/>
              <a:gd name="connsiteX46" fmla="*/ 74212 w 1012466"/>
              <a:gd name="connsiteY46" fmla="*/ 668343 h 906882"/>
              <a:gd name="connsiteX47" fmla="*/ 66261 w 1012466"/>
              <a:gd name="connsiteY47" fmla="*/ 628587 h 906882"/>
              <a:gd name="connsiteX48" fmla="*/ 50358 w 1012466"/>
              <a:gd name="connsiteY48" fmla="*/ 549074 h 906882"/>
              <a:gd name="connsiteX49" fmla="*/ 34456 w 1012466"/>
              <a:gd name="connsiteY49" fmla="*/ 525220 h 906882"/>
              <a:gd name="connsiteX50" fmla="*/ 10602 w 1012466"/>
              <a:gd name="connsiteY50" fmla="*/ 509317 h 906882"/>
              <a:gd name="connsiteX51" fmla="*/ 10602 w 1012466"/>
              <a:gd name="connsiteY51" fmla="*/ 413901 h 906882"/>
              <a:gd name="connsiteX52" fmla="*/ 2651 w 1012466"/>
              <a:gd name="connsiteY52" fmla="*/ 350291 h 906882"/>
              <a:gd name="connsiteX53" fmla="*/ 2651 w 1012466"/>
              <a:gd name="connsiteY53" fmla="*/ 254875 h 906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1012466" h="906882">
                <a:moveTo>
                  <a:pt x="2651" y="254875"/>
                </a:moveTo>
                <a:cubicBezTo>
                  <a:pt x="6627" y="229696"/>
                  <a:pt x="19259" y="218056"/>
                  <a:pt x="26505" y="199216"/>
                </a:cubicBezTo>
                <a:cubicBezTo>
                  <a:pt x="33803" y="180241"/>
                  <a:pt x="39736" y="143907"/>
                  <a:pt x="58310" y="127655"/>
                </a:cubicBezTo>
                <a:cubicBezTo>
                  <a:pt x="72694" y="115069"/>
                  <a:pt x="90115" y="106451"/>
                  <a:pt x="106018" y="95849"/>
                </a:cubicBezTo>
                <a:lnTo>
                  <a:pt x="129872" y="79947"/>
                </a:lnTo>
                <a:cubicBezTo>
                  <a:pt x="137823" y="74646"/>
                  <a:pt x="144659" y="67066"/>
                  <a:pt x="153725" y="64044"/>
                </a:cubicBezTo>
                <a:cubicBezTo>
                  <a:pt x="169628" y="58743"/>
                  <a:pt x="185171" y="52206"/>
                  <a:pt x="201433" y="48141"/>
                </a:cubicBezTo>
                <a:cubicBezTo>
                  <a:pt x="212035" y="45491"/>
                  <a:pt x="222771" y="43330"/>
                  <a:pt x="233238" y="40190"/>
                </a:cubicBezTo>
                <a:cubicBezTo>
                  <a:pt x="249294" y="35373"/>
                  <a:pt x="280946" y="24288"/>
                  <a:pt x="280946" y="24288"/>
                </a:cubicBezTo>
                <a:cubicBezTo>
                  <a:pt x="288897" y="18987"/>
                  <a:pt x="295302" y="9440"/>
                  <a:pt x="304800" y="8385"/>
                </a:cubicBezTo>
                <a:cubicBezTo>
                  <a:pt x="443481" y="-7024"/>
                  <a:pt x="540437" y="2382"/>
                  <a:pt x="678512" y="8385"/>
                </a:cubicBezTo>
                <a:cubicBezTo>
                  <a:pt x="699715" y="11035"/>
                  <a:pt x="721098" y="12513"/>
                  <a:pt x="742122" y="16336"/>
                </a:cubicBezTo>
                <a:cubicBezTo>
                  <a:pt x="750368" y="17835"/>
                  <a:pt x="757917" y="21985"/>
                  <a:pt x="765976" y="24288"/>
                </a:cubicBezTo>
                <a:cubicBezTo>
                  <a:pt x="776483" y="27290"/>
                  <a:pt x="787314" y="29099"/>
                  <a:pt x="797781" y="32239"/>
                </a:cubicBezTo>
                <a:cubicBezTo>
                  <a:pt x="813837" y="37056"/>
                  <a:pt x="829586" y="42840"/>
                  <a:pt x="845489" y="48141"/>
                </a:cubicBezTo>
                <a:lnTo>
                  <a:pt x="869343" y="56093"/>
                </a:lnTo>
                <a:cubicBezTo>
                  <a:pt x="871993" y="64044"/>
                  <a:pt x="871367" y="74020"/>
                  <a:pt x="877294" y="79947"/>
                </a:cubicBezTo>
                <a:cubicBezTo>
                  <a:pt x="890809" y="93462"/>
                  <a:pt x="925002" y="111752"/>
                  <a:pt x="925002" y="111752"/>
                </a:cubicBezTo>
                <a:cubicBezTo>
                  <a:pt x="953999" y="198747"/>
                  <a:pt x="907753" y="66977"/>
                  <a:pt x="948856" y="159460"/>
                </a:cubicBezTo>
                <a:cubicBezTo>
                  <a:pt x="955664" y="174778"/>
                  <a:pt x="959457" y="191265"/>
                  <a:pt x="964758" y="207168"/>
                </a:cubicBezTo>
                <a:lnTo>
                  <a:pt x="980661" y="254875"/>
                </a:lnTo>
                <a:cubicBezTo>
                  <a:pt x="983311" y="262826"/>
                  <a:pt x="986579" y="270598"/>
                  <a:pt x="988612" y="278729"/>
                </a:cubicBezTo>
                <a:cubicBezTo>
                  <a:pt x="995761" y="307324"/>
                  <a:pt x="999467" y="320003"/>
                  <a:pt x="1004515" y="350291"/>
                </a:cubicBezTo>
                <a:cubicBezTo>
                  <a:pt x="1007596" y="368777"/>
                  <a:pt x="1009816" y="387397"/>
                  <a:pt x="1012466" y="405950"/>
                </a:cubicBezTo>
                <a:cubicBezTo>
                  <a:pt x="1009126" y="476102"/>
                  <a:pt x="1012120" y="550637"/>
                  <a:pt x="996564" y="620635"/>
                </a:cubicBezTo>
                <a:cubicBezTo>
                  <a:pt x="994746" y="628817"/>
                  <a:pt x="994539" y="638562"/>
                  <a:pt x="988612" y="644489"/>
                </a:cubicBezTo>
                <a:cubicBezTo>
                  <a:pt x="975098" y="658004"/>
                  <a:pt x="940905" y="676295"/>
                  <a:pt x="940905" y="676295"/>
                </a:cubicBezTo>
                <a:cubicBezTo>
                  <a:pt x="898495" y="739906"/>
                  <a:pt x="954160" y="663039"/>
                  <a:pt x="901148" y="716051"/>
                </a:cubicBezTo>
                <a:cubicBezTo>
                  <a:pt x="871816" y="745383"/>
                  <a:pt x="900464" y="737710"/>
                  <a:pt x="861392" y="763759"/>
                </a:cubicBezTo>
                <a:cubicBezTo>
                  <a:pt x="854418" y="768408"/>
                  <a:pt x="845489" y="769060"/>
                  <a:pt x="837538" y="771710"/>
                </a:cubicBezTo>
                <a:cubicBezTo>
                  <a:pt x="829587" y="777011"/>
                  <a:pt x="820441" y="780856"/>
                  <a:pt x="813684" y="787613"/>
                </a:cubicBezTo>
                <a:cubicBezTo>
                  <a:pt x="781217" y="820080"/>
                  <a:pt x="817656" y="820745"/>
                  <a:pt x="750073" y="843272"/>
                </a:cubicBezTo>
                <a:cubicBezTo>
                  <a:pt x="669907" y="869993"/>
                  <a:pt x="794255" y="829223"/>
                  <a:pt x="694414" y="859175"/>
                </a:cubicBezTo>
                <a:cubicBezTo>
                  <a:pt x="678358" y="863992"/>
                  <a:pt x="662609" y="869776"/>
                  <a:pt x="646706" y="875077"/>
                </a:cubicBezTo>
                <a:lnTo>
                  <a:pt x="575145" y="898931"/>
                </a:lnTo>
                <a:lnTo>
                  <a:pt x="551291" y="906882"/>
                </a:lnTo>
                <a:cubicBezTo>
                  <a:pt x="540689" y="904232"/>
                  <a:pt x="530153" y="901302"/>
                  <a:pt x="519485" y="898931"/>
                </a:cubicBezTo>
                <a:cubicBezTo>
                  <a:pt x="490285" y="892442"/>
                  <a:pt x="475639" y="891343"/>
                  <a:pt x="447924" y="883028"/>
                </a:cubicBezTo>
                <a:cubicBezTo>
                  <a:pt x="431868" y="878211"/>
                  <a:pt x="416119" y="872427"/>
                  <a:pt x="400216" y="867126"/>
                </a:cubicBezTo>
                <a:cubicBezTo>
                  <a:pt x="392265" y="864476"/>
                  <a:pt x="384725" y="859733"/>
                  <a:pt x="376362" y="859175"/>
                </a:cubicBezTo>
                <a:lnTo>
                  <a:pt x="257092" y="851223"/>
                </a:lnTo>
                <a:cubicBezTo>
                  <a:pt x="249141" y="848573"/>
                  <a:pt x="240565" y="847342"/>
                  <a:pt x="233238" y="843272"/>
                </a:cubicBezTo>
                <a:cubicBezTo>
                  <a:pt x="151211" y="797702"/>
                  <a:pt x="215655" y="821509"/>
                  <a:pt x="161677" y="803515"/>
                </a:cubicBezTo>
                <a:cubicBezTo>
                  <a:pt x="153726" y="792913"/>
                  <a:pt x="146550" y="781683"/>
                  <a:pt x="137823" y="771710"/>
                </a:cubicBezTo>
                <a:cubicBezTo>
                  <a:pt x="127950" y="760427"/>
                  <a:pt x="113732" y="752761"/>
                  <a:pt x="106018" y="739905"/>
                </a:cubicBezTo>
                <a:cubicBezTo>
                  <a:pt x="97394" y="725531"/>
                  <a:pt x="99414" y="706145"/>
                  <a:pt x="90115" y="692197"/>
                </a:cubicBezTo>
                <a:lnTo>
                  <a:pt x="74212" y="668343"/>
                </a:lnTo>
                <a:cubicBezTo>
                  <a:pt x="71562" y="655091"/>
                  <a:pt x="68483" y="641918"/>
                  <a:pt x="66261" y="628587"/>
                </a:cubicBezTo>
                <a:cubicBezTo>
                  <a:pt x="62597" y="606601"/>
                  <a:pt x="61790" y="571938"/>
                  <a:pt x="50358" y="549074"/>
                </a:cubicBezTo>
                <a:cubicBezTo>
                  <a:pt x="46084" y="540527"/>
                  <a:pt x="41213" y="531977"/>
                  <a:pt x="34456" y="525220"/>
                </a:cubicBezTo>
                <a:cubicBezTo>
                  <a:pt x="27699" y="518463"/>
                  <a:pt x="18553" y="514618"/>
                  <a:pt x="10602" y="509317"/>
                </a:cubicBezTo>
                <a:cubicBezTo>
                  <a:pt x="-8038" y="453394"/>
                  <a:pt x="10602" y="520424"/>
                  <a:pt x="10602" y="413901"/>
                </a:cubicBezTo>
                <a:cubicBezTo>
                  <a:pt x="10602" y="392533"/>
                  <a:pt x="4888" y="371542"/>
                  <a:pt x="2651" y="350291"/>
                </a:cubicBezTo>
                <a:cubicBezTo>
                  <a:pt x="-414" y="321177"/>
                  <a:pt x="-1325" y="280054"/>
                  <a:pt x="2651" y="254875"/>
                </a:cubicBezTo>
                <a:close/>
              </a:path>
            </a:pathLst>
          </a:cu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EA05B4D-325A-3651-7C51-98CA4340B605}"/>
              </a:ext>
            </a:extLst>
          </p:cNvPr>
          <p:cNvSpPr/>
          <p:nvPr/>
        </p:nvSpPr>
        <p:spPr>
          <a:xfrm>
            <a:off x="1564546" y="5199999"/>
            <a:ext cx="7348866" cy="10680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39F13F7-959E-6C65-A3D8-59305D3F01DB}"/>
              </a:ext>
            </a:extLst>
          </p:cNvPr>
          <p:cNvSpPr/>
          <p:nvPr/>
        </p:nvSpPr>
        <p:spPr>
          <a:xfrm>
            <a:off x="7521933" y="4424521"/>
            <a:ext cx="2248499" cy="12003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4B2F207-2496-F867-B4D5-DE3AFCE2111C}"/>
              </a:ext>
            </a:extLst>
          </p:cNvPr>
          <p:cNvSpPr/>
          <p:nvPr/>
        </p:nvSpPr>
        <p:spPr>
          <a:xfrm>
            <a:off x="11554673" y="1982948"/>
            <a:ext cx="1929119" cy="30576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</p:spTree>
    <p:extLst>
      <p:ext uri="{BB962C8B-B14F-4D97-AF65-F5344CB8AC3E}">
        <p14:creationId xmlns:p14="http://schemas.microsoft.com/office/powerpoint/2010/main" val="1703323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2560B68-EA48-8249-887C-EE66EA2E9208}"/>
              </a:ext>
            </a:extLst>
          </p:cNvPr>
          <p:cNvSpPr txBox="1"/>
          <p:nvPr/>
        </p:nvSpPr>
        <p:spPr>
          <a:xfrm>
            <a:off x="523103" y="669246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3600" b="1" dirty="0">
                <a:solidFill>
                  <a:srgbClr val="FF9300"/>
                </a:solidFill>
                <a:latin typeface="Trebuchet MS"/>
                <a:cs typeface="Trebuchet MS"/>
              </a:rPr>
              <a:t>Diagramas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99366C58-7B9B-9E4B-A353-84CB426BEF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96825"/>
            <a:ext cx="12192000" cy="427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27201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C0EB7AB-7B8E-3644-ABF5-D21B2A78217D}"/>
              </a:ext>
            </a:extLst>
          </p:cNvPr>
          <p:cNvSpPr txBox="1"/>
          <p:nvPr/>
        </p:nvSpPr>
        <p:spPr>
          <a:xfrm>
            <a:off x="523103" y="669246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3600" b="1" dirty="0">
                <a:solidFill>
                  <a:srgbClr val="0070C0"/>
                </a:solidFill>
                <a:latin typeface="Trebuchet MS"/>
                <a:cs typeface="Trebuchet MS"/>
              </a:rPr>
              <a:t>Cómo hacer el Proyecto del Curso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0EBA83-C8B4-314D-A3CB-AE7B34556247}"/>
              </a:ext>
            </a:extLst>
          </p:cNvPr>
          <p:cNvSpPr txBox="1"/>
          <p:nvPr/>
        </p:nvSpPr>
        <p:spPr>
          <a:xfrm>
            <a:off x="3830595" y="1651230"/>
            <a:ext cx="7274011" cy="45375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es-ES_tradnl" sz="2800" b="1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Enunciado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s-ES_tradnl" sz="2800" b="1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Protocolo Experimental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s-ES_tradnl" sz="2800" b="1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Metodología de Trabajo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s-ES_tradnl" sz="2800" b="1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Diagramas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s-ES_tradnl" sz="2800" b="1" dirty="0">
                <a:latin typeface="Trebuchet MS"/>
                <a:cs typeface="Trebuchet MS"/>
              </a:rPr>
              <a:t>Estado del Arte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s-ES_tradnl" sz="2800" b="1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“</a:t>
            </a:r>
            <a:r>
              <a:rPr lang="es-ES_tradnl" sz="2800" b="1" dirty="0" err="1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Ablation</a:t>
            </a:r>
            <a:r>
              <a:rPr lang="es-ES_tradnl" sz="2800" b="1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s-ES_tradnl" sz="2800" b="1" dirty="0" err="1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Study</a:t>
            </a:r>
            <a:r>
              <a:rPr lang="es-ES_tradnl" sz="2800" b="1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”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s-ES_tradnl" sz="2800" b="1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Pedida</a:t>
            </a:r>
          </a:p>
        </p:txBody>
      </p:sp>
    </p:spTree>
    <p:extLst>
      <p:ext uri="{BB962C8B-B14F-4D97-AF65-F5344CB8AC3E}">
        <p14:creationId xmlns:p14="http://schemas.microsoft.com/office/powerpoint/2010/main" val="29717883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E97266F-D60F-5C1C-EAB6-BD51462B68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5772" y="0"/>
            <a:ext cx="7772400" cy="5731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5549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705A60C-8D72-8647-91ED-15173881E637}"/>
              </a:ext>
            </a:extLst>
          </p:cNvPr>
          <p:cNvSpPr txBox="1"/>
          <p:nvPr/>
        </p:nvSpPr>
        <p:spPr>
          <a:xfrm>
            <a:off x="523103" y="669246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3600" b="1" dirty="0">
                <a:solidFill>
                  <a:srgbClr val="FF9300"/>
                </a:solidFill>
                <a:latin typeface="Trebuchet MS"/>
                <a:cs typeface="Trebuchet MS"/>
              </a:rPr>
              <a:t>Estado del Arte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CF7915-F0D7-9A4A-A8EE-4AB5417A65E4}"/>
              </a:ext>
            </a:extLst>
          </p:cNvPr>
          <p:cNvSpPr txBox="1"/>
          <p:nvPr/>
        </p:nvSpPr>
        <p:spPr>
          <a:xfrm>
            <a:off x="523103" y="1564733"/>
            <a:ext cx="10733903" cy="49991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ES_tradnl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/>
                <a:cs typeface="Trebuchet MS"/>
              </a:rPr>
              <a:t>Debe incluir dos aspectos fundamentales:</a:t>
            </a:r>
          </a:p>
          <a:p>
            <a:pPr>
              <a:lnSpc>
                <a:spcPct val="150000"/>
              </a:lnSpc>
            </a:pPr>
            <a:endParaRPr lang="es-ES_tradnl" sz="2800" b="1" dirty="0">
              <a:solidFill>
                <a:schemeClr val="tx1">
                  <a:lumMod val="75000"/>
                  <a:lumOff val="25000"/>
                </a:schemeClr>
              </a:solidFill>
              <a:latin typeface="Trebuchet MS"/>
              <a:cs typeface="Trebuchet MS"/>
            </a:endParaRPr>
          </a:p>
          <a:p>
            <a:pPr>
              <a:lnSpc>
                <a:spcPct val="150000"/>
              </a:lnSpc>
            </a:pPr>
            <a:r>
              <a:rPr lang="es-ES_tradnl" sz="2800" b="1" dirty="0">
                <a:solidFill>
                  <a:schemeClr val="accent1">
                    <a:lumMod val="75000"/>
                  </a:schemeClr>
                </a:solidFill>
                <a:latin typeface="Trebuchet MS"/>
                <a:cs typeface="Trebuchet MS"/>
              </a:rPr>
              <a:t>1) Resumen </a:t>
            </a:r>
          </a:p>
          <a:p>
            <a:pPr>
              <a:lnSpc>
                <a:spcPct val="150000"/>
              </a:lnSpc>
            </a:pPr>
            <a:r>
              <a:rPr lang="es-ES_tradnl" sz="2400" b="1" dirty="0">
                <a:solidFill>
                  <a:schemeClr val="bg2">
                    <a:lumMod val="50000"/>
                  </a:schemeClr>
                </a:solidFill>
                <a:latin typeface="Trebuchet MS"/>
                <a:cs typeface="Trebuchet MS"/>
              </a:rPr>
              <a:t>Abarcar qué se ha hecho, principales métodos, tipos de imágenes, bases de datos, etc.</a:t>
            </a:r>
          </a:p>
          <a:p>
            <a:pPr>
              <a:lnSpc>
                <a:spcPct val="150000"/>
              </a:lnSpc>
            </a:pPr>
            <a:endParaRPr lang="es-ES_tradnl" sz="2800" b="1" dirty="0">
              <a:solidFill>
                <a:schemeClr val="tx1">
                  <a:lumMod val="75000"/>
                  <a:lumOff val="25000"/>
                </a:schemeClr>
              </a:solidFill>
              <a:latin typeface="Trebuchet MS"/>
              <a:cs typeface="Trebuchet MS"/>
            </a:endParaRPr>
          </a:p>
          <a:p>
            <a:pPr>
              <a:lnSpc>
                <a:spcPct val="150000"/>
              </a:lnSpc>
            </a:pPr>
            <a:r>
              <a:rPr lang="es-ES_tradnl" sz="2800" b="1" dirty="0">
                <a:solidFill>
                  <a:schemeClr val="accent1">
                    <a:lumMod val="75000"/>
                  </a:schemeClr>
                </a:solidFill>
                <a:latin typeface="Trebuchet MS"/>
                <a:cs typeface="Trebuchet MS"/>
              </a:rPr>
              <a:t>2) Discusión</a:t>
            </a:r>
          </a:p>
          <a:p>
            <a:pPr>
              <a:lnSpc>
                <a:spcPct val="150000"/>
              </a:lnSpc>
            </a:pPr>
            <a:r>
              <a:rPr lang="es-ES_tradnl" sz="2400" b="1" dirty="0">
                <a:solidFill>
                  <a:schemeClr val="bg2">
                    <a:lumMod val="50000"/>
                  </a:schemeClr>
                </a:solidFill>
                <a:latin typeface="Trebuchet MS"/>
                <a:cs typeface="Trebuchet MS"/>
              </a:rPr>
              <a:t>Opinión de los pro y contra, qué falta, qué podría mejorarse.</a:t>
            </a:r>
          </a:p>
        </p:txBody>
      </p:sp>
    </p:spTree>
    <p:extLst>
      <p:ext uri="{BB962C8B-B14F-4D97-AF65-F5344CB8AC3E}">
        <p14:creationId xmlns:p14="http://schemas.microsoft.com/office/powerpoint/2010/main" val="23131306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C0EB7AB-7B8E-3644-ABF5-D21B2A78217D}"/>
              </a:ext>
            </a:extLst>
          </p:cNvPr>
          <p:cNvSpPr txBox="1"/>
          <p:nvPr/>
        </p:nvSpPr>
        <p:spPr>
          <a:xfrm>
            <a:off x="523103" y="669246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3600" b="1" dirty="0">
                <a:solidFill>
                  <a:srgbClr val="0070C0"/>
                </a:solidFill>
                <a:latin typeface="Trebuchet MS"/>
                <a:cs typeface="Trebuchet MS"/>
              </a:rPr>
              <a:t>Cómo hacer el Proyecto del Curso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0EBA83-C8B4-314D-A3CB-AE7B34556247}"/>
              </a:ext>
            </a:extLst>
          </p:cNvPr>
          <p:cNvSpPr txBox="1"/>
          <p:nvPr/>
        </p:nvSpPr>
        <p:spPr>
          <a:xfrm>
            <a:off x="3830595" y="1651230"/>
            <a:ext cx="7274011" cy="45375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es-ES_tradnl" sz="2800" b="1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Enunciado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s-ES_tradnl" sz="2800" b="1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Protocolo Experimental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s-ES_tradnl" sz="2800" b="1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Metodología de Trabajo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s-ES_tradnl" sz="2800" b="1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Diagramas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s-ES_tradnl" sz="2800" b="1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Estado del Arte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s-ES_tradnl" sz="2800" b="1" dirty="0">
                <a:latin typeface="Trebuchet MS"/>
                <a:cs typeface="Trebuchet MS"/>
              </a:rPr>
              <a:t>“</a:t>
            </a:r>
            <a:r>
              <a:rPr lang="es-ES_tradnl" sz="2800" b="1" dirty="0" err="1">
                <a:latin typeface="Trebuchet MS"/>
                <a:cs typeface="Trebuchet MS"/>
              </a:rPr>
              <a:t>Ablation</a:t>
            </a:r>
            <a:r>
              <a:rPr lang="es-ES_tradnl" sz="2800" b="1" dirty="0">
                <a:latin typeface="Trebuchet MS"/>
                <a:cs typeface="Trebuchet MS"/>
              </a:rPr>
              <a:t> </a:t>
            </a:r>
            <a:r>
              <a:rPr lang="es-ES_tradnl" sz="2800" b="1" dirty="0" err="1">
                <a:latin typeface="Trebuchet MS"/>
                <a:cs typeface="Trebuchet MS"/>
              </a:rPr>
              <a:t>Study</a:t>
            </a:r>
            <a:r>
              <a:rPr lang="es-ES_tradnl" sz="2800" b="1" dirty="0">
                <a:latin typeface="Trebuchet MS"/>
                <a:cs typeface="Trebuchet MS"/>
              </a:rPr>
              <a:t>”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s-ES_tradnl" sz="2800" b="1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Pedida</a:t>
            </a:r>
          </a:p>
        </p:txBody>
      </p:sp>
    </p:spTree>
    <p:extLst>
      <p:ext uri="{BB962C8B-B14F-4D97-AF65-F5344CB8AC3E}">
        <p14:creationId xmlns:p14="http://schemas.microsoft.com/office/powerpoint/2010/main" val="290325655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6E31C08-CF46-1A41-AE29-5720AFA5E349}"/>
              </a:ext>
            </a:extLst>
          </p:cNvPr>
          <p:cNvSpPr txBox="1"/>
          <p:nvPr/>
        </p:nvSpPr>
        <p:spPr>
          <a:xfrm>
            <a:off x="432486" y="1447452"/>
            <a:ext cx="11516498" cy="5786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3200" dirty="0">
                <a:latin typeface="Trebuchet MS" panose="020B0703020202090204" pitchFamily="34" charset="0"/>
              </a:rPr>
              <a:t>La ablación es la eliminación de un componente de un sistema de aprendizaje. Un estudio de ablación estudia el rendimiento de un sistema de aprendizaje mediante la eliminación de determinados componentes, </a:t>
            </a:r>
            <a:r>
              <a:rPr lang="es-ES_tradnl" sz="3200" b="1" dirty="0">
                <a:latin typeface="Trebuchet MS" panose="020B0703020202090204" pitchFamily="34" charset="0"/>
              </a:rPr>
              <a:t>para comprender la contribución del componente al sistema global</a:t>
            </a:r>
            <a:r>
              <a:rPr lang="es-ES_tradnl" sz="3200" dirty="0">
                <a:latin typeface="Trebuchet MS" panose="020B0703020202090204" pitchFamily="34" charset="0"/>
              </a:rPr>
              <a:t>. </a:t>
            </a:r>
          </a:p>
          <a:p>
            <a:endParaRPr lang="es-ES_tradnl" sz="3200" dirty="0">
              <a:latin typeface="Trebuchet MS" panose="020B0703020202090204" pitchFamily="34" charset="0"/>
            </a:endParaRPr>
          </a:p>
          <a:p>
            <a:r>
              <a:rPr lang="es-ES_tradnl" sz="3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El término es por analogía con la biología (eliminación de componentes de un organismo).</a:t>
            </a:r>
          </a:p>
          <a:p>
            <a:endParaRPr lang="es-ES_tradnl" sz="3200" i="1" dirty="0">
              <a:solidFill>
                <a:schemeClr val="tx1">
                  <a:lumMod val="65000"/>
                  <a:lumOff val="35000"/>
                </a:schemeClr>
              </a:solidFill>
              <a:latin typeface="Trebuchet MS" panose="020B0703020202090204" pitchFamily="34" charset="0"/>
            </a:endParaRPr>
          </a:p>
          <a:p>
            <a:r>
              <a:rPr lang="es-ES_tradnl" sz="14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  <a:hlinkClick r:id="rId2"/>
              </a:rPr>
              <a:t>https://en.wikipedia.org/wiki/Ablation_(artificial_intelligence)</a:t>
            </a:r>
            <a:r>
              <a:rPr lang="es-ES_tradnl" sz="14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 </a:t>
            </a:r>
          </a:p>
          <a:p>
            <a:endParaRPr lang="es-ES_tradnl" sz="3200" dirty="0">
              <a:latin typeface="Trebuchet MS" panose="020B070302020209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9DC94C-0538-644F-93CE-1FB3BE9773D2}"/>
              </a:ext>
            </a:extLst>
          </p:cNvPr>
          <p:cNvSpPr txBox="1"/>
          <p:nvPr/>
        </p:nvSpPr>
        <p:spPr>
          <a:xfrm>
            <a:off x="523103" y="669246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3600" b="1" dirty="0" err="1">
                <a:solidFill>
                  <a:srgbClr val="FF9300"/>
                </a:solidFill>
                <a:latin typeface="Trebuchet MS"/>
                <a:cs typeface="Trebuchet MS"/>
              </a:rPr>
              <a:t>Ablation</a:t>
            </a:r>
            <a:r>
              <a:rPr lang="es-ES_tradnl" sz="3600" b="1" dirty="0">
                <a:solidFill>
                  <a:srgbClr val="FF9300"/>
                </a:solidFill>
                <a:latin typeface="Trebuchet MS"/>
                <a:cs typeface="Trebuchet MS"/>
              </a:rPr>
              <a:t> </a:t>
            </a:r>
            <a:r>
              <a:rPr lang="es-ES_tradnl" sz="3600" b="1" dirty="0" err="1">
                <a:solidFill>
                  <a:srgbClr val="FF9300"/>
                </a:solidFill>
                <a:latin typeface="Trebuchet MS"/>
                <a:cs typeface="Trebuchet MS"/>
              </a:rPr>
              <a:t>Study</a:t>
            </a:r>
            <a:endParaRPr lang="es-ES_tradnl" sz="3600" b="1" dirty="0">
              <a:solidFill>
                <a:srgbClr val="FF9300"/>
              </a:solidFill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239083190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99366C58-7B9B-9E4B-A353-84CB426BEF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96825"/>
            <a:ext cx="12192000" cy="427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D8509EDD-1598-DB49-96B5-C54D993F95E2}"/>
              </a:ext>
            </a:extLst>
          </p:cNvPr>
          <p:cNvGrpSpPr/>
          <p:nvPr/>
        </p:nvGrpSpPr>
        <p:grpSpPr>
          <a:xfrm>
            <a:off x="6289589" y="997867"/>
            <a:ext cx="3409673" cy="2165463"/>
            <a:chOff x="6289589" y="997867"/>
            <a:chExt cx="3409673" cy="2165463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F9600478-CD3F-0749-8410-31A6DEC811F6}"/>
                </a:ext>
              </a:extLst>
            </p:cNvPr>
            <p:cNvSpPr txBox="1"/>
            <p:nvPr/>
          </p:nvSpPr>
          <p:spPr>
            <a:xfrm rot="1612893">
              <a:off x="7429858" y="997867"/>
              <a:ext cx="226940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Este </a:t>
              </a:r>
              <a:r>
                <a:rPr lang="en-US" sz="2000" dirty="0" err="1">
                  <a:solidFill>
                    <a:srgbClr val="FF0000"/>
                  </a:solidFill>
                </a:rPr>
                <a:t>bloque</a:t>
              </a:r>
              <a:r>
                <a:rPr lang="en-US" sz="2000" dirty="0">
                  <a:solidFill>
                    <a:srgbClr val="FF0000"/>
                  </a:solidFill>
                </a:rPr>
                <a:t> </a:t>
              </a:r>
              <a:r>
                <a:rPr lang="en-US" sz="2000" dirty="0" err="1">
                  <a:solidFill>
                    <a:srgbClr val="FF0000"/>
                  </a:solidFill>
                </a:rPr>
                <a:t>aporta</a:t>
              </a:r>
              <a:r>
                <a:rPr lang="en-US" sz="2000" dirty="0">
                  <a:solidFill>
                    <a:srgbClr val="FF0000"/>
                  </a:solidFill>
                </a:rPr>
                <a:t>?</a:t>
              </a:r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E3C87CD3-D76B-824B-8E94-E67DB36AB65D}"/>
                </a:ext>
              </a:extLst>
            </p:cNvPr>
            <p:cNvSpPr/>
            <p:nvPr/>
          </p:nvSpPr>
          <p:spPr>
            <a:xfrm>
              <a:off x="6289589" y="1198605"/>
              <a:ext cx="2088292" cy="1964725"/>
            </a:xfrm>
            <a:prstGeom prst="ellipse">
              <a:avLst/>
            </a:prstGeom>
            <a:noFill/>
            <a:ln w="41275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96FACF17-9097-114A-8B51-464A45B2011B}"/>
              </a:ext>
            </a:extLst>
          </p:cNvPr>
          <p:cNvSpPr txBox="1"/>
          <p:nvPr/>
        </p:nvSpPr>
        <p:spPr>
          <a:xfrm>
            <a:off x="523103" y="669246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3600" b="1" dirty="0" err="1">
                <a:solidFill>
                  <a:srgbClr val="FF9300"/>
                </a:solidFill>
                <a:latin typeface="Trebuchet MS"/>
                <a:cs typeface="Trebuchet MS"/>
              </a:rPr>
              <a:t>Ablation</a:t>
            </a:r>
            <a:r>
              <a:rPr lang="es-ES_tradnl" sz="3600" b="1" dirty="0">
                <a:solidFill>
                  <a:srgbClr val="FF9300"/>
                </a:solidFill>
                <a:latin typeface="Trebuchet MS"/>
                <a:cs typeface="Trebuchet MS"/>
              </a:rPr>
              <a:t> </a:t>
            </a:r>
            <a:r>
              <a:rPr lang="es-ES_tradnl" sz="3600" b="1" dirty="0" err="1">
                <a:solidFill>
                  <a:srgbClr val="FF9300"/>
                </a:solidFill>
                <a:latin typeface="Trebuchet MS"/>
                <a:cs typeface="Trebuchet MS"/>
              </a:rPr>
              <a:t>Study</a:t>
            </a:r>
            <a:endParaRPr lang="es-ES_tradnl" sz="3600" b="1" dirty="0">
              <a:solidFill>
                <a:srgbClr val="FF9300"/>
              </a:solidFill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217056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Arrow 3">
            <a:extLst>
              <a:ext uri="{FF2B5EF4-FFF2-40B4-BE49-F238E27FC236}">
                <a16:creationId xmlns:a16="http://schemas.microsoft.com/office/drawing/2014/main" id="{54591C4D-F7D4-B3D3-9283-A16B86BFA48A}"/>
              </a:ext>
            </a:extLst>
          </p:cNvPr>
          <p:cNvSpPr/>
          <p:nvPr/>
        </p:nvSpPr>
        <p:spPr>
          <a:xfrm>
            <a:off x="6357179" y="3404050"/>
            <a:ext cx="432487" cy="4201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F1B401-1F0F-39B3-48E0-FBEAB0B5C0FA}"/>
              </a:ext>
            </a:extLst>
          </p:cNvPr>
          <p:cNvSpPr txBox="1"/>
          <p:nvPr/>
        </p:nvSpPr>
        <p:spPr>
          <a:xfrm>
            <a:off x="7338646" y="3229393"/>
            <a:ext cx="307385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4400" dirty="0"/>
              <a:t>PERSONA 27</a:t>
            </a:r>
          </a:p>
        </p:txBody>
      </p:sp>
      <p:pic>
        <p:nvPicPr>
          <p:cNvPr id="6" name="Picture 2" descr="Cómo Fotografiar los Ojos de una Persona desde muy Cerca">
            <a:extLst>
              <a:ext uri="{FF2B5EF4-FFF2-40B4-BE49-F238E27FC236}">
                <a16:creationId xmlns:a16="http://schemas.microsoft.com/office/drawing/2014/main" id="{33012BD3-C418-5DF3-F151-ED463FA569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71" t="6066" r="20975" b="11413"/>
          <a:stretch/>
        </p:blipFill>
        <p:spPr bwMode="auto">
          <a:xfrm>
            <a:off x="812946" y="1384655"/>
            <a:ext cx="4737743" cy="4458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474250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99366C58-7B9B-9E4B-A353-84CB426BEF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96825"/>
            <a:ext cx="12192000" cy="427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69748E1-0425-C74E-BADF-A077707AD01D}"/>
              </a:ext>
            </a:extLst>
          </p:cNvPr>
          <p:cNvSpPr/>
          <p:nvPr/>
        </p:nvSpPr>
        <p:spPr>
          <a:xfrm>
            <a:off x="6240163" y="1227194"/>
            <a:ext cx="3138616" cy="200127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47DBE68-92D0-F34B-834E-9D9923694356}"/>
              </a:ext>
            </a:extLst>
          </p:cNvPr>
          <p:cNvSpPr/>
          <p:nvPr/>
        </p:nvSpPr>
        <p:spPr>
          <a:xfrm>
            <a:off x="8110151" y="1687217"/>
            <a:ext cx="354226" cy="200127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1A3B693-9414-C44B-9EAD-2F9A83575B5D}"/>
              </a:ext>
            </a:extLst>
          </p:cNvPr>
          <p:cNvSpPr/>
          <p:nvPr/>
        </p:nvSpPr>
        <p:spPr>
          <a:xfrm>
            <a:off x="6223678" y="1691333"/>
            <a:ext cx="354226" cy="200127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940EDF-5C66-0D4F-8F02-0EC07B83E733}"/>
              </a:ext>
            </a:extLst>
          </p:cNvPr>
          <p:cNvSpPr txBox="1"/>
          <p:nvPr/>
        </p:nvSpPr>
        <p:spPr>
          <a:xfrm>
            <a:off x="523103" y="669246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3600" b="1" dirty="0" err="1">
                <a:solidFill>
                  <a:srgbClr val="FF9300"/>
                </a:solidFill>
                <a:latin typeface="Trebuchet MS"/>
                <a:cs typeface="Trebuchet MS"/>
              </a:rPr>
              <a:t>Ablation</a:t>
            </a:r>
            <a:r>
              <a:rPr lang="es-ES_tradnl" sz="3600" b="1" dirty="0">
                <a:solidFill>
                  <a:srgbClr val="FF9300"/>
                </a:solidFill>
                <a:latin typeface="Trebuchet MS"/>
                <a:cs typeface="Trebuchet MS"/>
              </a:rPr>
              <a:t> </a:t>
            </a:r>
            <a:r>
              <a:rPr lang="es-ES_tradnl" sz="3600" b="1" dirty="0" err="1">
                <a:solidFill>
                  <a:srgbClr val="FF9300"/>
                </a:solidFill>
                <a:latin typeface="Trebuchet MS"/>
                <a:cs typeface="Trebuchet MS"/>
              </a:rPr>
              <a:t>Study</a:t>
            </a:r>
            <a:endParaRPr lang="es-ES_tradnl" sz="3600" b="1" dirty="0">
              <a:solidFill>
                <a:srgbClr val="FF9300"/>
              </a:solidFill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56547145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3CB4AC41-5808-1141-ADC1-86F3E43D12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3627" y="1513318"/>
            <a:ext cx="10439665" cy="5271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AA40F24-CE61-8DAA-4757-23C94D646BE1}"/>
              </a:ext>
            </a:extLst>
          </p:cNvPr>
          <p:cNvSpPr txBox="1"/>
          <p:nvPr/>
        </p:nvSpPr>
        <p:spPr>
          <a:xfrm>
            <a:off x="5535755" y="589988"/>
            <a:ext cx="62709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dirty="0"/>
              <a:t>R</a:t>
            </a:r>
          </a:p>
          <a:p>
            <a:r>
              <a:rPr lang="en-CL" dirty="0"/>
              <a:t>   G</a:t>
            </a:r>
          </a:p>
          <a:p>
            <a:r>
              <a:rPr lang="en-CL" dirty="0"/>
              <a:t>      B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E8F0A6D-CA5D-9A8B-A9B4-11E5968AA8CC}"/>
              </a:ext>
            </a:extLst>
          </p:cNvPr>
          <p:cNvSpPr/>
          <p:nvPr/>
        </p:nvSpPr>
        <p:spPr>
          <a:xfrm>
            <a:off x="1653627" y="1519302"/>
            <a:ext cx="1929119" cy="30576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  <p:pic>
        <p:nvPicPr>
          <p:cNvPr id="2" name="Picture 1" descr="Close-up of a person's eye&#10;&#10;Description automatically generated">
            <a:extLst>
              <a:ext uri="{FF2B5EF4-FFF2-40B4-BE49-F238E27FC236}">
                <a16:creationId xmlns:a16="http://schemas.microsoft.com/office/drawing/2014/main" id="{4D0D6D35-D5A8-AB5A-718B-CB62F7FDA2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4372" y="803841"/>
            <a:ext cx="2520918" cy="1844069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4" name="Picture 3" descr="Close-up of a person's eye&#10;&#10;Description automatically generated">
            <a:extLst>
              <a:ext uri="{FF2B5EF4-FFF2-40B4-BE49-F238E27FC236}">
                <a16:creationId xmlns:a16="http://schemas.microsoft.com/office/drawing/2014/main" id="{8EA02119-A890-BF20-AB41-3AB2F44585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4584" y="3196519"/>
            <a:ext cx="2520918" cy="1844069"/>
          </a:xfrm>
          <a:prstGeom prst="rect">
            <a:avLst/>
          </a:prstGeom>
        </p:spPr>
      </p:pic>
      <p:pic>
        <p:nvPicPr>
          <p:cNvPr id="6" name="Picture 5" descr="Close-up of a person's eye&#10;&#10;Description automatically generated">
            <a:extLst>
              <a:ext uri="{FF2B5EF4-FFF2-40B4-BE49-F238E27FC236}">
                <a16:creationId xmlns:a16="http://schemas.microsoft.com/office/drawing/2014/main" id="{28FF11E2-F9C2-EFD9-6549-2B84047B44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4478" y="1003947"/>
            <a:ext cx="2520918" cy="1844069"/>
          </a:xfrm>
          <a:prstGeom prst="rect">
            <a:avLst/>
          </a:prstGeom>
          <a:ln>
            <a:solidFill>
              <a:srgbClr val="00B050"/>
            </a:solidFill>
          </a:ln>
        </p:spPr>
      </p:pic>
      <p:pic>
        <p:nvPicPr>
          <p:cNvPr id="7" name="Picture 6" descr="Close-up of a person's eye&#10;&#10;Description automatically generated">
            <a:extLst>
              <a:ext uri="{FF2B5EF4-FFF2-40B4-BE49-F238E27FC236}">
                <a16:creationId xmlns:a16="http://schemas.microsoft.com/office/drawing/2014/main" id="{C8A78F70-612C-7C0E-F57F-5BCFD78E2F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4584" y="1204053"/>
            <a:ext cx="2520918" cy="1844069"/>
          </a:xfrm>
          <a:prstGeom prst="rect">
            <a:avLst/>
          </a:prstGeom>
          <a:ln>
            <a:solidFill>
              <a:srgbClr val="00B0F0"/>
            </a:solidFill>
          </a:ln>
        </p:spPr>
      </p:pic>
      <p:sp>
        <p:nvSpPr>
          <p:cNvPr id="5" name="Freeform 4">
            <a:extLst>
              <a:ext uri="{FF2B5EF4-FFF2-40B4-BE49-F238E27FC236}">
                <a16:creationId xmlns:a16="http://schemas.microsoft.com/office/drawing/2014/main" id="{A50D4632-8B98-12E6-424B-B4AEA011A5D0}"/>
              </a:ext>
            </a:extLst>
          </p:cNvPr>
          <p:cNvSpPr/>
          <p:nvPr/>
        </p:nvSpPr>
        <p:spPr>
          <a:xfrm>
            <a:off x="4135352" y="3732909"/>
            <a:ext cx="1012466" cy="906882"/>
          </a:xfrm>
          <a:custGeom>
            <a:avLst/>
            <a:gdLst>
              <a:gd name="connsiteX0" fmla="*/ 2651 w 1012466"/>
              <a:gd name="connsiteY0" fmla="*/ 254875 h 906882"/>
              <a:gd name="connsiteX1" fmla="*/ 26505 w 1012466"/>
              <a:gd name="connsiteY1" fmla="*/ 199216 h 906882"/>
              <a:gd name="connsiteX2" fmla="*/ 58310 w 1012466"/>
              <a:gd name="connsiteY2" fmla="*/ 127655 h 906882"/>
              <a:gd name="connsiteX3" fmla="*/ 106018 w 1012466"/>
              <a:gd name="connsiteY3" fmla="*/ 95849 h 906882"/>
              <a:gd name="connsiteX4" fmla="*/ 129872 w 1012466"/>
              <a:gd name="connsiteY4" fmla="*/ 79947 h 906882"/>
              <a:gd name="connsiteX5" fmla="*/ 153725 w 1012466"/>
              <a:gd name="connsiteY5" fmla="*/ 64044 h 906882"/>
              <a:gd name="connsiteX6" fmla="*/ 201433 w 1012466"/>
              <a:gd name="connsiteY6" fmla="*/ 48141 h 906882"/>
              <a:gd name="connsiteX7" fmla="*/ 233238 w 1012466"/>
              <a:gd name="connsiteY7" fmla="*/ 40190 h 906882"/>
              <a:gd name="connsiteX8" fmla="*/ 280946 w 1012466"/>
              <a:gd name="connsiteY8" fmla="*/ 24288 h 906882"/>
              <a:gd name="connsiteX9" fmla="*/ 304800 w 1012466"/>
              <a:gd name="connsiteY9" fmla="*/ 8385 h 906882"/>
              <a:gd name="connsiteX10" fmla="*/ 678512 w 1012466"/>
              <a:gd name="connsiteY10" fmla="*/ 8385 h 906882"/>
              <a:gd name="connsiteX11" fmla="*/ 742122 w 1012466"/>
              <a:gd name="connsiteY11" fmla="*/ 16336 h 906882"/>
              <a:gd name="connsiteX12" fmla="*/ 765976 w 1012466"/>
              <a:gd name="connsiteY12" fmla="*/ 24288 h 906882"/>
              <a:gd name="connsiteX13" fmla="*/ 797781 w 1012466"/>
              <a:gd name="connsiteY13" fmla="*/ 32239 h 906882"/>
              <a:gd name="connsiteX14" fmla="*/ 845489 w 1012466"/>
              <a:gd name="connsiteY14" fmla="*/ 48141 h 906882"/>
              <a:gd name="connsiteX15" fmla="*/ 869343 w 1012466"/>
              <a:gd name="connsiteY15" fmla="*/ 56093 h 906882"/>
              <a:gd name="connsiteX16" fmla="*/ 877294 w 1012466"/>
              <a:gd name="connsiteY16" fmla="*/ 79947 h 906882"/>
              <a:gd name="connsiteX17" fmla="*/ 925002 w 1012466"/>
              <a:gd name="connsiteY17" fmla="*/ 111752 h 906882"/>
              <a:gd name="connsiteX18" fmla="*/ 948856 w 1012466"/>
              <a:gd name="connsiteY18" fmla="*/ 159460 h 906882"/>
              <a:gd name="connsiteX19" fmla="*/ 964758 w 1012466"/>
              <a:gd name="connsiteY19" fmla="*/ 207168 h 906882"/>
              <a:gd name="connsiteX20" fmla="*/ 980661 w 1012466"/>
              <a:gd name="connsiteY20" fmla="*/ 254875 h 906882"/>
              <a:gd name="connsiteX21" fmla="*/ 988612 w 1012466"/>
              <a:gd name="connsiteY21" fmla="*/ 278729 h 906882"/>
              <a:gd name="connsiteX22" fmla="*/ 1004515 w 1012466"/>
              <a:gd name="connsiteY22" fmla="*/ 350291 h 906882"/>
              <a:gd name="connsiteX23" fmla="*/ 1012466 w 1012466"/>
              <a:gd name="connsiteY23" fmla="*/ 405950 h 906882"/>
              <a:gd name="connsiteX24" fmla="*/ 996564 w 1012466"/>
              <a:gd name="connsiteY24" fmla="*/ 620635 h 906882"/>
              <a:gd name="connsiteX25" fmla="*/ 988612 w 1012466"/>
              <a:gd name="connsiteY25" fmla="*/ 644489 h 906882"/>
              <a:gd name="connsiteX26" fmla="*/ 940905 w 1012466"/>
              <a:gd name="connsiteY26" fmla="*/ 676295 h 906882"/>
              <a:gd name="connsiteX27" fmla="*/ 901148 w 1012466"/>
              <a:gd name="connsiteY27" fmla="*/ 716051 h 906882"/>
              <a:gd name="connsiteX28" fmla="*/ 861392 w 1012466"/>
              <a:gd name="connsiteY28" fmla="*/ 763759 h 906882"/>
              <a:gd name="connsiteX29" fmla="*/ 837538 w 1012466"/>
              <a:gd name="connsiteY29" fmla="*/ 771710 h 906882"/>
              <a:gd name="connsiteX30" fmla="*/ 813684 w 1012466"/>
              <a:gd name="connsiteY30" fmla="*/ 787613 h 906882"/>
              <a:gd name="connsiteX31" fmla="*/ 750073 w 1012466"/>
              <a:gd name="connsiteY31" fmla="*/ 843272 h 906882"/>
              <a:gd name="connsiteX32" fmla="*/ 694414 w 1012466"/>
              <a:gd name="connsiteY32" fmla="*/ 859175 h 906882"/>
              <a:gd name="connsiteX33" fmla="*/ 646706 w 1012466"/>
              <a:gd name="connsiteY33" fmla="*/ 875077 h 906882"/>
              <a:gd name="connsiteX34" fmla="*/ 575145 w 1012466"/>
              <a:gd name="connsiteY34" fmla="*/ 898931 h 906882"/>
              <a:gd name="connsiteX35" fmla="*/ 551291 w 1012466"/>
              <a:gd name="connsiteY35" fmla="*/ 906882 h 906882"/>
              <a:gd name="connsiteX36" fmla="*/ 519485 w 1012466"/>
              <a:gd name="connsiteY36" fmla="*/ 898931 h 906882"/>
              <a:gd name="connsiteX37" fmla="*/ 447924 w 1012466"/>
              <a:gd name="connsiteY37" fmla="*/ 883028 h 906882"/>
              <a:gd name="connsiteX38" fmla="*/ 400216 w 1012466"/>
              <a:gd name="connsiteY38" fmla="*/ 867126 h 906882"/>
              <a:gd name="connsiteX39" fmla="*/ 376362 w 1012466"/>
              <a:gd name="connsiteY39" fmla="*/ 859175 h 906882"/>
              <a:gd name="connsiteX40" fmla="*/ 257092 w 1012466"/>
              <a:gd name="connsiteY40" fmla="*/ 851223 h 906882"/>
              <a:gd name="connsiteX41" fmla="*/ 233238 w 1012466"/>
              <a:gd name="connsiteY41" fmla="*/ 843272 h 906882"/>
              <a:gd name="connsiteX42" fmla="*/ 161677 w 1012466"/>
              <a:gd name="connsiteY42" fmla="*/ 803515 h 906882"/>
              <a:gd name="connsiteX43" fmla="*/ 137823 w 1012466"/>
              <a:gd name="connsiteY43" fmla="*/ 771710 h 906882"/>
              <a:gd name="connsiteX44" fmla="*/ 106018 w 1012466"/>
              <a:gd name="connsiteY44" fmla="*/ 739905 h 906882"/>
              <a:gd name="connsiteX45" fmla="*/ 90115 w 1012466"/>
              <a:gd name="connsiteY45" fmla="*/ 692197 h 906882"/>
              <a:gd name="connsiteX46" fmla="*/ 74212 w 1012466"/>
              <a:gd name="connsiteY46" fmla="*/ 668343 h 906882"/>
              <a:gd name="connsiteX47" fmla="*/ 66261 w 1012466"/>
              <a:gd name="connsiteY47" fmla="*/ 628587 h 906882"/>
              <a:gd name="connsiteX48" fmla="*/ 50358 w 1012466"/>
              <a:gd name="connsiteY48" fmla="*/ 549074 h 906882"/>
              <a:gd name="connsiteX49" fmla="*/ 34456 w 1012466"/>
              <a:gd name="connsiteY49" fmla="*/ 525220 h 906882"/>
              <a:gd name="connsiteX50" fmla="*/ 10602 w 1012466"/>
              <a:gd name="connsiteY50" fmla="*/ 509317 h 906882"/>
              <a:gd name="connsiteX51" fmla="*/ 10602 w 1012466"/>
              <a:gd name="connsiteY51" fmla="*/ 413901 h 906882"/>
              <a:gd name="connsiteX52" fmla="*/ 2651 w 1012466"/>
              <a:gd name="connsiteY52" fmla="*/ 350291 h 906882"/>
              <a:gd name="connsiteX53" fmla="*/ 2651 w 1012466"/>
              <a:gd name="connsiteY53" fmla="*/ 254875 h 906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1012466" h="906882">
                <a:moveTo>
                  <a:pt x="2651" y="254875"/>
                </a:moveTo>
                <a:cubicBezTo>
                  <a:pt x="6627" y="229696"/>
                  <a:pt x="19259" y="218056"/>
                  <a:pt x="26505" y="199216"/>
                </a:cubicBezTo>
                <a:cubicBezTo>
                  <a:pt x="33803" y="180241"/>
                  <a:pt x="39736" y="143907"/>
                  <a:pt x="58310" y="127655"/>
                </a:cubicBezTo>
                <a:cubicBezTo>
                  <a:pt x="72694" y="115069"/>
                  <a:pt x="90115" y="106451"/>
                  <a:pt x="106018" y="95849"/>
                </a:cubicBezTo>
                <a:lnTo>
                  <a:pt x="129872" y="79947"/>
                </a:lnTo>
                <a:cubicBezTo>
                  <a:pt x="137823" y="74646"/>
                  <a:pt x="144659" y="67066"/>
                  <a:pt x="153725" y="64044"/>
                </a:cubicBezTo>
                <a:cubicBezTo>
                  <a:pt x="169628" y="58743"/>
                  <a:pt x="185171" y="52206"/>
                  <a:pt x="201433" y="48141"/>
                </a:cubicBezTo>
                <a:cubicBezTo>
                  <a:pt x="212035" y="45491"/>
                  <a:pt x="222771" y="43330"/>
                  <a:pt x="233238" y="40190"/>
                </a:cubicBezTo>
                <a:cubicBezTo>
                  <a:pt x="249294" y="35373"/>
                  <a:pt x="280946" y="24288"/>
                  <a:pt x="280946" y="24288"/>
                </a:cubicBezTo>
                <a:cubicBezTo>
                  <a:pt x="288897" y="18987"/>
                  <a:pt x="295302" y="9440"/>
                  <a:pt x="304800" y="8385"/>
                </a:cubicBezTo>
                <a:cubicBezTo>
                  <a:pt x="443481" y="-7024"/>
                  <a:pt x="540437" y="2382"/>
                  <a:pt x="678512" y="8385"/>
                </a:cubicBezTo>
                <a:cubicBezTo>
                  <a:pt x="699715" y="11035"/>
                  <a:pt x="721098" y="12513"/>
                  <a:pt x="742122" y="16336"/>
                </a:cubicBezTo>
                <a:cubicBezTo>
                  <a:pt x="750368" y="17835"/>
                  <a:pt x="757917" y="21985"/>
                  <a:pt x="765976" y="24288"/>
                </a:cubicBezTo>
                <a:cubicBezTo>
                  <a:pt x="776483" y="27290"/>
                  <a:pt x="787314" y="29099"/>
                  <a:pt x="797781" y="32239"/>
                </a:cubicBezTo>
                <a:cubicBezTo>
                  <a:pt x="813837" y="37056"/>
                  <a:pt x="829586" y="42840"/>
                  <a:pt x="845489" y="48141"/>
                </a:cubicBezTo>
                <a:lnTo>
                  <a:pt x="869343" y="56093"/>
                </a:lnTo>
                <a:cubicBezTo>
                  <a:pt x="871993" y="64044"/>
                  <a:pt x="871367" y="74020"/>
                  <a:pt x="877294" y="79947"/>
                </a:cubicBezTo>
                <a:cubicBezTo>
                  <a:pt x="890809" y="93462"/>
                  <a:pt x="925002" y="111752"/>
                  <a:pt x="925002" y="111752"/>
                </a:cubicBezTo>
                <a:cubicBezTo>
                  <a:pt x="953999" y="198747"/>
                  <a:pt x="907753" y="66977"/>
                  <a:pt x="948856" y="159460"/>
                </a:cubicBezTo>
                <a:cubicBezTo>
                  <a:pt x="955664" y="174778"/>
                  <a:pt x="959457" y="191265"/>
                  <a:pt x="964758" y="207168"/>
                </a:cubicBezTo>
                <a:lnTo>
                  <a:pt x="980661" y="254875"/>
                </a:lnTo>
                <a:cubicBezTo>
                  <a:pt x="983311" y="262826"/>
                  <a:pt x="986579" y="270598"/>
                  <a:pt x="988612" y="278729"/>
                </a:cubicBezTo>
                <a:cubicBezTo>
                  <a:pt x="995761" y="307324"/>
                  <a:pt x="999467" y="320003"/>
                  <a:pt x="1004515" y="350291"/>
                </a:cubicBezTo>
                <a:cubicBezTo>
                  <a:pt x="1007596" y="368777"/>
                  <a:pt x="1009816" y="387397"/>
                  <a:pt x="1012466" y="405950"/>
                </a:cubicBezTo>
                <a:cubicBezTo>
                  <a:pt x="1009126" y="476102"/>
                  <a:pt x="1012120" y="550637"/>
                  <a:pt x="996564" y="620635"/>
                </a:cubicBezTo>
                <a:cubicBezTo>
                  <a:pt x="994746" y="628817"/>
                  <a:pt x="994539" y="638562"/>
                  <a:pt x="988612" y="644489"/>
                </a:cubicBezTo>
                <a:cubicBezTo>
                  <a:pt x="975098" y="658004"/>
                  <a:pt x="940905" y="676295"/>
                  <a:pt x="940905" y="676295"/>
                </a:cubicBezTo>
                <a:cubicBezTo>
                  <a:pt x="898495" y="739906"/>
                  <a:pt x="954160" y="663039"/>
                  <a:pt x="901148" y="716051"/>
                </a:cubicBezTo>
                <a:cubicBezTo>
                  <a:pt x="871816" y="745383"/>
                  <a:pt x="900464" y="737710"/>
                  <a:pt x="861392" y="763759"/>
                </a:cubicBezTo>
                <a:cubicBezTo>
                  <a:pt x="854418" y="768408"/>
                  <a:pt x="845489" y="769060"/>
                  <a:pt x="837538" y="771710"/>
                </a:cubicBezTo>
                <a:cubicBezTo>
                  <a:pt x="829587" y="777011"/>
                  <a:pt x="820441" y="780856"/>
                  <a:pt x="813684" y="787613"/>
                </a:cubicBezTo>
                <a:cubicBezTo>
                  <a:pt x="781217" y="820080"/>
                  <a:pt x="817656" y="820745"/>
                  <a:pt x="750073" y="843272"/>
                </a:cubicBezTo>
                <a:cubicBezTo>
                  <a:pt x="669907" y="869993"/>
                  <a:pt x="794255" y="829223"/>
                  <a:pt x="694414" y="859175"/>
                </a:cubicBezTo>
                <a:cubicBezTo>
                  <a:pt x="678358" y="863992"/>
                  <a:pt x="662609" y="869776"/>
                  <a:pt x="646706" y="875077"/>
                </a:cubicBezTo>
                <a:lnTo>
                  <a:pt x="575145" y="898931"/>
                </a:lnTo>
                <a:lnTo>
                  <a:pt x="551291" y="906882"/>
                </a:lnTo>
                <a:cubicBezTo>
                  <a:pt x="540689" y="904232"/>
                  <a:pt x="530153" y="901302"/>
                  <a:pt x="519485" y="898931"/>
                </a:cubicBezTo>
                <a:cubicBezTo>
                  <a:pt x="490285" y="892442"/>
                  <a:pt x="475639" y="891343"/>
                  <a:pt x="447924" y="883028"/>
                </a:cubicBezTo>
                <a:cubicBezTo>
                  <a:pt x="431868" y="878211"/>
                  <a:pt x="416119" y="872427"/>
                  <a:pt x="400216" y="867126"/>
                </a:cubicBezTo>
                <a:cubicBezTo>
                  <a:pt x="392265" y="864476"/>
                  <a:pt x="384725" y="859733"/>
                  <a:pt x="376362" y="859175"/>
                </a:cubicBezTo>
                <a:lnTo>
                  <a:pt x="257092" y="851223"/>
                </a:lnTo>
                <a:cubicBezTo>
                  <a:pt x="249141" y="848573"/>
                  <a:pt x="240565" y="847342"/>
                  <a:pt x="233238" y="843272"/>
                </a:cubicBezTo>
                <a:cubicBezTo>
                  <a:pt x="151211" y="797702"/>
                  <a:pt x="215655" y="821509"/>
                  <a:pt x="161677" y="803515"/>
                </a:cubicBezTo>
                <a:cubicBezTo>
                  <a:pt x="153726" y="792913"/>
                  <a:pt x="146550" y="781683"/>
                  <a:pt x="137823" y="771710"/>
                </a:cubicBezTo>
                <a:cubicBezTo>
                  <a:pt x="127950" y="760427"/>
                  <a:pt x="113732" y="752761"/>
                  <a:pt x="106018" y="739905"/>
                </a:cubicBezTo>
                <a:cubicBezTo>
                  <a:pt x="97394" y="725531"/>
                  <a:pt x="99414" y="706145"/>
                  <a:pt x="90115" y="692197"/>
                </a:cubicBezTo>
                <a:lnTo>
                  <a:pt x="74212" y="668343"/>
                </a:lnTo>
                <a:cubicBezTo>
                  <a:pt x="71562" y="655091"/>
                  <a:pt x="68483" y="641918"/>
                  <a:pt x="66261" y="628587"/>
                </a:cubicBezTo>
                <a:cubicBezTo>
                  <a:pt x="62597" y="606601"/>
                  <a:pt x="61790" y="571938"/>
                  <a:pt x="50358" y="549074"/>
                </a:cubicBezTo>
                <a:cubicBezTo>
                  <a:pt x="46084" y="540527"/>
                  <a:pt x="41213" y="531977"/>
                  <a:pt x="34456" y="525220"/>
                </a:cubicBezTo>
                <a:cubicBezTo>
                  <a:pt x="27699" y="518463"/>
                  <a:pt x="18553" y="514618"/>
                  <a:pt x="10602" y="509317"/>
                </a:cubicBezTo>
                <a:cubicBezTo>
                  <a:pt x="-8038" y="453394"/>
                  <a:pt x="10602" y="520424"/>
                  <a:pt x="10602" y="413901"/>
                </a:cubicBezTo>
                <a:cubicBezTo>
                  <a:pt x="10602" y="392533"/>
                  <a:pt x="4888" y="371542"/>
                  <a:pt x="2651" y="350291"/>
                </a:cubicBezTo>
                <a:cubicBezTo>
                  <a:pt x="-414" y="321177"/>
                  <a:pt x="-1325" y="280054"/>
                  <a:pt x="2651" y="254875"/>
                </a:cubicBezTo>
                <a:close/>
              </a:path>
            </a:pathLst>
          </a:cu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3C3DE55-2E34-3601-EF8B-F1D049CDDCCD}"/>
              </a:ext>
            </a:extLst>
          </p:cNvPr>
          <p:cNvSpPr/>
          <p:nvPr/>
        </p:nvSpPr>
        <p:spPr>
          <a:xfrm>
            <a:off x="11553245" y="3601941"/>
            <a:ext cx="803082" cy="8825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L" dirty="0">
                <a:solidFill>
                  <a:schemeClr val="tx1"/>
                </a:solidFill>
              </a:rPr>
              <a:t>95%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F4220CB-3B06-1D77-FD0C-62704448FDCC}"/>
              </a:ext>
            </a:extLst>
          </p:cNvPr>
          <p:cNvSpPr txBox="1"/>
          <p:nvPr/>
        </p:nvSpPr>
        <p:spPr>
          <a:xfrm>
            <a:off x="523103" y="669246"/>
            <a:ext cx="9144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3600" b="1" dirty="0" err="1">
                <a:solidFill>
                  <a:srgbClr val="FF9300"/>
                </a:solidFill>
                <a:latin typeface="Trebuchet MS"/>
                <a:cs typeface="Trebuchet MS"/>
              </a:rPr>
              <a:t>Ablation</a:t>
            </a:r>
            <a:r>
              <a:rPr lang="es-ES_tradnl" sz="3600" b="1" dirty="0">
                <a:solidFill>
                  <a:srgbClr val="FF9300"/>
                </a:solidFill>
                <a:latin typeface="Trebuchet MS"/>
                <a:cs typeface="Trebuchet MS"/>
              </a:rPr>
              <a:t> </a:t>
            </a:r>
          </a:p>
          <a:p>
            <a:r>
              <a:rPr lang="es-ES_tradnl" sz="3600" b="1" dirty="0" err="1">
                <a:solidFill>
                  <a:srgbClr val="FF9300"/>
                </a:solidFill>
                <a:latin typeface="Trebuchet MS"/>
                <a:cs typeface="Trebuchet MS"/>
              </a:rPr>
              <a:t>Study</a:t>
            </a:r>
            <a:endParaRPr lang="es-ES_tradnl" sz="3600" b="1" dirty="0">
              <a:solidFill>
                <a:srgbClr val="FF9300"/>
              </a:solidFill>
              <a:latin typeface="Trebuchet MS"/>
              <a:cs typeface="Trebuchet M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49170DA-8F32-073C-373C-EB82F0DC44FF}"/>
              </a:ext>
            </a:extLst>
          </p:cNvPr>
          <p:cNvSpPr/>
          <p:nvPr/>
        </p:nvSpPr>
        <p:spPr>
          <a:xfrm>
            <a:off x="1564546" y="5199999"/>
            <a:ext cx="7348866" cy="10680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5F6FC33-C914-C502-85B4-60E987137A27}"/>
              </a:ext>
            </a:extLst>
          </p:cNvPr>
          <p:cNvSpPr/>
          <p:nvPr/>
        </p:nvSpPr>
        <p:spPr>
          <a:xfrm>
            <a:off x="7521933" y="4440423"/>
            <a:ext cx="2248499" cy="12003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</p:spTree>
    <p:extLst>
      <p:ext uri="{BB962C8B-B14F-4D97-AF65-F5344CB8AC3E}">
        <p14:creationId xmlns:p14="http://schemas.microsoft.com/office/powerpoint/2010/main" val="60135007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3CB4AC41-5808-1141-ADC1-86F3E43D12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3627" y="1513318"/>
            <a:ext cx="10439665" cy="5271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AA40F24-CE61-8DAA-4757-23C94D646BE1}"/>
              </a:ext>
            </a:extLst>
          </p:cNvPr>
          <p:cNvSpPr txBox="1"/>
          <p:nvPr/>
        </p:nvSpPr>
        <p:spPr>
          <a:xfrm>
            <a:off x="5535755" y="589988"/>
            <a:ext cx="62709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dirty="0"/>
              <a:t>R</a:t>
            </a:r>
          </a:p>
          <a:p>
            <a:r>
              <a:rPr lang="en-CL" dirty="0"/>
              <a:t>   G</a:t>
            </a:r>
          </a:p>
          <a:p>
            <a:r>
              <a:rPr lang="en-CL" dirty="0"/>
              <a:t>      B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E8F0A6D-CA5D-9A8B-A9B4-11E5968AA8CC}"/>
              </a:ext>
            </a:extLst>
          </p:cNvPr>
          <p:cNvSpPr/>
          <p:nvPr/>
        </p:nvSpPr>
        <p:spPr>
          <a:xfrm>
            <a:off x="1653627" y="1519302"/>
            <a:ext cx="1929119" cy="30576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  <p:pic>
        <p:nvPicPr>
          <p:cNvPr id="2" name="Picture 1" descr="Close-up of a person's eye&#10;&#10;Description automatically generated">
            <a:extLst>
              <a:ext uri="{FF2B5EF4-FFF2-40B4-BE49-F238E27FC236}">
                <a16:creationId xmlns:a16="http://schemas.microsoft.com/office/drawing/2014/main" id="{4D0D6D35-D5A8-AB5A-718B-CB62F7FDA2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4372" y="803841"/>
            <a:ext cx="2520918" cy="1844069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4" name="Picture 3" descr="Close-up of a person's eye&#10;&#10;Description automatically generated">
            <a:extLst>
              <a:ext uri="{FF2B5EF4-FFF2-40B4-BE49-F238E27FC236}">
                <a16:creationId xmlns:a16="http://schemas.microsoft.com/office/drawing/2014/main" id="{8EA02119-A890-BF20-AB41-3AB2F44585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4584" y="3196519"/>
            <a:ext cx="2520918" cy="1844069"/>
          </a:xfrm>
          <a:prstGeom prst="rect">
            <a:avLst/>
          </a:prstGeom>
        </p:spPr>
      </p:pic>
      <p:pic>
        <p:nvPicPr>
          <p:cNvPr id="6" name="Picture 5" descr="Close-up of a person's eye&#10;&#10;Description automatically generated">
            <a:extLst>
              <a:ext uri="{FF2B5EF4-FFF2-40B4-BE49-F238E27FC236}">
                <a16:creationId xmlns:a16="http://schemas.microsoft.com/office/drawing/2014/main" id="{28FF11E2-F9C2-EFD9-6549-2B84047B44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4478" y="1003947"/>
            <a:ext cx="2520918" cy="1844069"/>
          </a:xfrm>
          <a:prstGeom prst="rect">
            <a:avLst/>
          </a:prstGeom>
          <a:ln>
            <a:solidFill>
              <a:srgbClr val="00B050"/>
            </a:solidFill>
          </a:ln>
        </p:spPr>
      </p:pic>
      <p:pic>
        <p:nvPicPr>
          <p:cNvPr id="7" name="Picture 6" descr="Close-up of a person's eye&#10;&#10;Description automatically generated">
            <a:extLst>
              <a:ext uri="{FF2B5EF4-FFF2-40B4-BE49-F238E27FC236}">
                <a16:creationId xmlns:a16="http://schemas.microsoft.com/office/drawing/2014/main" id="{C8A78F70-612C-7C0E-F57F-5BCFD78E2F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4584" y="1204053"/>
            <a:ext cx="2520918" cy="1844069"/>
          </a:xfrm>
          <a:prstGeom prst="rect">
            <a:avLst/>
          </a:prstGeom>
          <a:ln>
            <a:solidFill>
              <a:srgbClr val="00B0F0"/>
            </a:solidFill>
          </a:ln>
        </p:spPr>
      </p:pic>
      <p:sp>
        <p:nvSpPr>
          <p:cNvPr id="5" name="Freeform 4">
            <a:extLst>
              <a:ext uri="{FF2B5EF4-FFF2-40B4-BE49-F238E27FC236}">
                <a16:creationId xmlns:a16="http://schemas.microsoft.com/office/drawing/2014/main" id="{A50D4632-8B98-12E6-424B-B4AEA011A5D0}"/>
              </a:ext>
            </a:extLst>
          </p:cNvPr>
          <p:cNvSpPr/>
          <p:nvPr/>
        </p:nvSpPr>
        <p:spPr>
          <a:xfrm>
            <a:off x="4135352" y="3732909"/>
            <a:ext cx="1012466" cy="906882"/>
          </a:xfrm>
          <a:custGeom>
            <a:avLst/>
            <a:gdLst>
              <a:gd name="connsiteX0" fmla="*/ 2651 w 1012466"/>
              <a:gd name="connsiteY0" fmla="*/ 254875 h 906882"/>
              <a:gd name="connsiteX1" fmla="*/ 26505 w 1012466"/>
              <a:gd name="connsiteY1" fmla="*/ 199216 h 906882"/>
              <a:gd name="connsiteX2" fmla="*/ 58310 w 1012466"/>
              <a:gd name="connsiteY2" fmla="*/ 127655 h 906882"/>
              <a:gd name="connsiteX3" fmla="*/ 106018 w 1012466"/>
              <a:gd name="connsiteY3" fmla="*/ 95849 h 906882"/>
              <a:gd name="connsiteX4" fmla="*/ 129872 w 1012466"/>
              <a:gd name="connsiteY4" fmla="*/ 79947 h 906882"/>
              <a:gd name="connsiteX5" fmla="*/ 153725 w 1012466"/>
              <a:gd name="connsiteY5" fmla="*/ 64044 h 906882"/>
              <a:gd name="connsiteX6" fmla="*/ 201433 w 1012466"/>
              <a:gd name="connsiteY6" fmla="*/ 48141 h 906882"/>
              <a:gd name="connsiteX7" fmla="*/ 233238 w 1012466"/>
              <a:gd name="connsiteY7" fmla="*/ 40190 h 906882"/>
              <a:gd name="connsiteX8" fmla="*/ 280946 w 1012466"/>
              <a:gd name="connsiteY8" fmla="*/ 24288 h 906882"/>
              <a:gd name="connsiteX9" fmla="*/ 304800 w 1012466"/>
              <a:gd name="connsiteY9" fmla="*/ 8385 h 906882"/>
              <a:gd name="connsiteX10" fmla="*/ 678512 w 1012466"/>
              <a:gd name="connsiteY10" fmla="*/ 8385 h 906882"/>
              <a:gd name="connsiteX11" fmla="*/ 742122 w 1012466"/>
              <a:gd name="connsiteY11" fmla="*/ 16336 h 906882"/>
              <a:gd name="connsiteX12" fmla="*/ 765976 w 1012466"/>
              <a:gd name="connsiteY12" fmla="*/ 24288 h 906882"/>
              <a:gd name="connsiteX13" fmla="*/ 797781 w 1012466"/>
              <a:gd name="connsiteY13" fmla="*/ 32239 h 906882"/>
              <a:gd name="connsiteX14" fmla="*/ 845489 w 1012466"/>
              <a:gd name="connsiteY14" fmla="*/ 48141 h 906882"/>
              <a:gd name="connsiteX15" fmla="*/ 869343 w 1012466"/>
              <a:gd name="connsiteY15" fmla="*/ 56093 h 906882"/>
              <a:gd name="connsiteX16" fmla="*/ 877294 w 1012466"/>
              <a:gd name="connsiteY16" fmla="*/ 79947 h 906882"/>
              <a:gd name="connsiteX17" fmla="*/ 925002 w 1012466"/>
              <a:gd name="connsiteY17" fmla="*/ 111752 h 906882"/>
              <a:gd name="connsiteX18" fmla="*/ 948856 w 1012466"/>
              <a:gd name="connsiteY18" fmla="*/ 159460 h 906882"/>
              <a:gd name="connsiteX19" fmla="*/ 964758 w 1012466"/>
              <a:gd name="connsiteY19" fmla="*/ 207168 h 906882"/>
              <a:gd name="connsiteX20" fmla="*/ 980661 w 1012466"/>
              <a:gd name="connsiteY20" fmla="*/ 254875 h 906882"/>
              <a:gd name="connsiteX21" fmla="*/ 988612 w 1012466"/>
              <a:gd name="connsiteY21" fmla="*/ 278729 h 906882"/>
              <a:gd name="connsiteX22" fmla="*/ 1004515 w 1012466"/>
              <a:gd name="connsiteY22" fmla="*/ 350291 h 906882"/>
              <a:gd name="connsiteX23" fmla="*/ 1012466 w 1012466"/>
              <a:gd name="connsiteY23" fmla="*/ 405950 h 906882"/>
              <a:gd name="connsiteX24" fmla="*/ 996564 w 1012466"/>
              <a:gd name="connsiteY24" fmla="*/ 620635 h 906882"/>
              <a:gd name="connsiteX25" fmla="*/ 988612 w 1012466"/>
              <a:gd name="connsiteY25" fmla="*/ 644489 h 906882"/>
              <a:gd name="connsiteX26" fmla="*/ 940905 w 1012466"/>
              <a:gd name="connsiteY26" fmla="*/ 676295 h 906882"/>
              <a:gd name="connsiteX27" fmla="*/ 901148 w 1012466"/>
              <a:gd name="connsiteY27" fmla="*/ 716051 h 906882"/>
              <a:gd name="connsiteX28" fmla="*/ 861392 w 1012466"/>
              <a:gd name="connsiteY28" fmla="*/ 763759 h 906882"/>
              <a:gd name="connsiteX29" fmla="*/ 837538 w 1012466"/>
              <a:gd name="connsiteY29" fmla="*/ 771710 h 906882"/>
              <a:gd name="connsiteX30" fmla="*/ 813684 w 1012466"/>
              <a:gd name="connsiteY30" fmla="*/ 787613 h 906882"/>
              <a:gd name="connsiteX31" fmla="*/ 750073 w 1012466"/>
              <a:gd name="connsiteY31" fmla="*/ 843272 h 906882"/>
              <a:gd name="connsiteX32" fmla="*/ 694414 w 1012466"/>
              <a:gd name="connsiteY32" fmla="*/ 859175 h 906882"/>
              <a:gd name="connsiteX33" fmla="*/ 646706 w 1012466"/>
              <a:gd name="connsiteY33" fmla="*/ 875077 h 906882"/>
              <a:gd name="connsiteX34" fmla="*/ 575145 w 1012466"/>
              <a:gd name="connsiteY34" fmla="*/ 898931 h 906882"/>
              <a:gd name="connsiteX35" fmla="*/ 551291 w 1012466"/>
              <a:gd name="connsiteY35" fmla="*/ 906882 h 906882"/>
              <a:gd name="connsiteX36" fmla="*/ 519485 w 1012466"/>
              <a:gd name="connsiteY36" fmla="*/ 898931 h 906882"/>
              <a:gd name="connsiteX37" fmla="*/ 447924 w 1012466"/>
              <a:gd name="connsiteY37" fmla="*/ 883028 h 906882"/>
              <a:gd name="connsiteX38" fmla="*/ 400216 w 1012466"/>
              <a:gd name="connsiteY38" fmla="*/ 867126 h 906882"/>
              <a:gd name="connsiteX39" fmla="*/ 376362 w 1012466"/>
              <a:gd name="connsiteY39" fmla="*/ 859175 h 906882"/>
              <a:gd name="connsiteX40" fmla="*/ 257092 w 1012466"/>
              <a:gd name="connsiteY40" fmla="*/ 851223 h 906882"/>
              <a:gd name="connsiteX41" fmla="*/ 233238 w 1012466"/>
              <a:gd name="connsiteY41" fmla="*/ 843272 h 906882"/>
              <a:gd name="connsiteX42" fmla="*/ 161677 w 1012466"/>
              <a:gd name="connsiteY42" fmla="*/ 803515 h 906882"/>
              <a:gd name="connsiteX43" fmla="*/ 137823 w 1012466"/>
              <a:gd name="connsiteY43" fmla="*/ 771710 h 906882"/>
              <a:gd name="connsiteX44" fmla="*/ 106018 w 1012466"/>
              <a:gd name="connsiteY44" fmla="*/ 739905 h 906882"/>
              <a:gd name="connsiteX45" fmla="*/ 90115 w 1012466"/>
              <a:gd name="connsiteY45" fmla="*/ 692197 h 906882"/>
              <a:gd name="connsiteX46" fmla="*/ 74212 w 1012466"/>
              <a:gd name="connsiteY46" fmla="*/ 668343 h 906882"/>
              <a:gd name="connsiteX47" fmla="*/ 66261 w 1012466"/>
              <a:gd name="connsiteY47" fmla="*/ 628587 h 906882"/>
              <a:gd name="connsiteX48" fmla="*/ 50358 w 1012466"/>
              <a:gd name="connsiteY48" fmla="*/ 549074 h 906882"/>
              <a:gd name="connsiteX49" fmla="*/ 34456 w 1012466"/>
              <a:gd name="connsiteY49" fmla="*/ 525220 h 906882"/>
              <a:gd name="connsiteX50" fmla="*/ 10602 w 1012466"/>
              <a:gd name="connsiteY50" fmla="*/ 509317 h 906882"/>
              <a:gd name="connsiteX51" fmla="*/ 10602 w 1012466"/>
              <a:gd name="connsiteY51" fmla="*/ 413901 h 906882"/>
              <a:gd name="connsiteX52" fmla="*/ 2651 w 1012466"/>
              <a:gd name="connsiteY52" fmla="*/ 350291 h 906882"/>
              <a:gd name="connsiteX53" fmla="*/ 2651 w 1012466"/>
              <a:gd name="connsiteY53" fmla="*/ 254875 h 906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1012466" h="906882">
                <a:moveTo>
                  <a:pt x="2651" y="254875"/>
                </a:moveTo>
                <a:cubicBezTo>
                  <a:pt x="6627" y="229696"/>
                  <a:pt x="19259" y="218056"/>
                  <a:pt x="26505" y="199216"/>
                </a:cubicBezTo>
                <a:cubicBezTo>
                  <a:pt x="33803" y="180241"/>
                  <a:pt x="39736" y="143907"/>
                  <a:pt x="58310" y="127655"/>
                </a:cubicBezTo>
                <a:cubicBezTo>
                  <a:pt x="72694" y="115069"/>
                  <a:pt x="90115" y="106451"/>
                  <a:pt x="106018" y="95849"/>
                </a:cubicBezTo>
                <a:lnTo>
                  <a:pt x="129872" y="79947"/>
                </a:lnTo>
                <a:cubicBezTo>
                  <a:pt x="137823" y="74646"/>
                  <a:pt x="144659" y="67066"/>
                  <a:pt x="153725" y="64044"/>
                </a:cubicBezTo>
                <a:cubicBezTo>
                  <a:pt x="169628" y="58743"/>
                  <a:pt x="185171" y="52206"/>
                  <a:pt x="201433" y="48141"/>
                </a:cubicBezTo>
                <a:cubicBezTo>
                  <a:pt x="212035" y="45491"/>
                  <a:pt x="222771" y="43330"/>
                  <a:pt x="233238" y="40190"/>
                </a:cubicBezTo>
                <a:cubicBezTo>
                  <a:pt x="249294" y="35373"/>
                  <a:pt x="280946" y="24288"/>
                  <a:pt x="280946" y="24288"/>
                </a:cubicBezTo>
                <a:cubicBezTo>
                  <a:pt x="288897" y="18987"/>
                  <a:pt x="295302" y="9440"/>
                  <a:pt x="304800" y="8385"/>
                </a:cubicBezTo>
                <a:cubicBezTo>
                  <a:pt x="443481" y="-7024"/>
                  <a:pt x="540437" y="2382"/>
                  <a:pt x="678512" y="8385"/>
                </a:cubicBezTo>
                <a:cubicBezTo>
                  <a:pt x="699715" y="11035"/>
                  <a:pt x="721098" y="12513"/>
                  <a:pt x="742122" y="16336"/>
                </a:cubicBezTo>
                <a:cubicBezTo>
                  <a:pt x="750368" y="17835"/>
                  <a:pt x="757917" y="21985"/>
                  <a:pt x="765976" y="24288"/>
                </a:cubicBezTo>
                <a:cubicBezTo>
                  <a:pt x="776483" y="27290"/>
                  <a:pt x="787314" y="29099"/>
                  <a:pt x="797781" y="32239"/>
                </a:cubicBezTo>
                <a:cubicBezTo>
                  <a:pt x="813837" y="37056"/>
                  <a:pt x="829586" y="42840"/>
                  <a:pt x="845489" y="48141"/>
                </a:cubicBezTo>
                <a:lnTo>
                  <a:pt x="869343" y="56093"/>
                </a:lnTo>
                <a:cubicBezTo>
                  <a:pt x="871993" y="64044"/>
                  <a:pt x="871367" y="74020"/>
                  <a:pt x="877294" y="79947"/>
                </a:cubicBezTo>
                <a:cubicBezTo>
                  <a:pt x="890809" y="93462"/>
                  <a:pt x="925002" y="111752"/>
                  <a:pt x="925002" y="111752"/>
                </a:cubicBezTo>
                <a:cubicBezTo>
                  <a:pt x="953999" y="198747"/>
                  <a:pt x="907753" y="66977"/>
                  <a:pt x="948856" y="159460"/>
                </a:cubicBezTo>
                <a:cubicBezTo>
                  <a:pt x="955664" y="174778"/>
                  <a:pt x="959457" y="191265"/>
                  <a:pt x="964758" y="207168"/>
                </a:cubicBezTo>
                <a:lnTo>
                  <a:pt x="980661" y="254875"/>
                </a:lnTo>
                <a:cubicBezTo>
                  <a:pt x="983311" y="262826"/>
                  <a:pt x="986579" y="270598"/>
                  <a:pt x="988612" y="278729"/>
                </a:cubicBezTo>
                <a:cubicBezTo>
                  <a:pt x="995761" y="307324"/>
                  <a:pt x="999467" y="320003"/>
                  <a:pt x="1004515" y="350291"/>
                </a:cubicBezTo>
                <a:cubicBezTo>
                  <a:pt x="1007596" y="368777"/>
                  <a:pt x="1009816" y="387397"/>
                  <a:pt x="1012466" y="405950"/>
                </a:cubicBezTo>
                <a:cubicBezTo>
                  <a:pt x="1009126" y="476102"/>
                  <a:pt x="1012120" y="550637"/>
                  <a:pt x="996564" y="620635"/>
                </a:cubicBezTo>
                <a:cubicBezTo>
                  <a:pt x="994746" y="628817"/>
                  <a:pt x="994539" y="638562"/>
                  <a:pt x="988612" y="644489"/>
                </a:cubicBezTo>
                <a:cubicBezTo>
                  <a:pt x="975098" y="658004"/>
                  <a:pt x="940905" y="676295"/>
                  <a:pt x="940905" y="676295"/>
                </a:cubicBezTo>
                <a:cubicBezTo>
                  <a:pt x="898495" y="739906"/>
                  <a:pt x="954160" y="663039"/>
                  <a:pt x="901148" y="716051"/>
                </a:cubicBezTo>
                <a:cubicBezTo>
                  <a:pt x="871816" y="745383"/>
                  <a:pt x="900464" y="737710"/>
                  <a:pt x="861392" y="763759"/>
                </a:cubicBezTo>
                <a:cubicBezTo>
                  <a:pt x="854418" y="768408"/>
                  <a:pt x="845489" y="769060"/>
                  <a:pt x="837538" y="771710"/>
                </a:cubicBezTo>
                <a:cubicBezTo>
                  <a:pt x="829587" y="777011"/>
                  <a:pt x="820441" y="780856"/>
                  <a:pt x="813684" y="787613"/>
                </a:cubicBezTo>
                <a:cubicBezTo>
                  <a:pt x="781217" y="820080"/>
                  <a:pt x="817656" y="820745"/>
                  <a:pt x="750073" y="843272"/>
                </a:cubicBezTo>
                <a:cubicBezTo>
                  <a:pt x="669907" y="869993"/>
                  <a:pt x="794255" y="829223"/>
                  <a:pt x="694414" y="859175"/>
                </a:cubicBezTo>
                <a:cubicBezTo>
                  <a:pt x="678358" y="863992"/>
                  <a:pt x="662609" y="869776"/>
                  <a:pt x="646706" y="875077"/>
                </a:cubicBezTo>
                <a:lnTo>
                  <a:pt x="575145" y="898931"/>
                </a:lnTo>
                <a:lnTo>
                  <a:pt x="551291" y="906882"/>
                </a:lnTo>
                <a:cubicBezTo>
                  <a:pt x="540689" y="904232"/>
                  <a:pt x="530153" y="901302"/>
                  <a:pt x="519485" y="898931"/>
                </a:cubicBezTo>
                <a:cubicBezTo>
                  <a:pt x="490285" y="892442"/>
                  <a:pt x="475639" y="891343"/>
                  <a:pt x="447924" y="883028"/>
                </a:cubicBezTo>
                <a:cubicBezTo>
                  <a:pt x="431868" y="878211"/>
                  <a:pt x="416119" y="872427"/>
                  <a:pt x="400216" y="867126"/>
                </a:cubicBezTo>
                <a:cubicBezTo>
                  <a:pt x="392265" y="864476"/>
                  <a:pt x="384725" y="859733"/>
                  <a:pt x="376362" y="859175"/>
                </a:cubicBezTo>
                <a:lnTo>
                  <a:pt x="257092" y="851223"/>
                </a:lnTo>
                <a:cubicBezTo>
                  <a:pt x="249141" y="848573"/>
                  <a:pt x="240565" y="847342"/>
                  <a:pt x="233238" y="843272"/>
                </a:cubicBezTo>
                <a:cubicBezTo>
                  <a:pt x="151211" y="797702"/>
                  <a:pt x="215655" y="821509"/>
                  <a:pt x="161677" y="803515"/>
                </a:cubicBezTo>
                <a:cubicBezTo>
                  <a:pt x="153726" y="792913"/>
                  <a:pt x="146550" y="781683"/>
                  <a:pt x="137823" y="771710"/>
                </a:cubicBezTo>
                <a:cubicBezTo>
                  <a:pt x="127950" y="760427"/>
                  <a:pt x="113732" y="752761"/>
                  <a:pt x="106018" y="739905"/>
                </a:cubicBezTo>
                <a:cubicBezTo>
                  <a:pt x="97394" y="725531"/>
                  <a:pt x="99414" y="706145"/>
                  <a:pt x="90115" y="692197"/>
                </a:cubicBezTo>
                <a:lnTo>
                  <a:pt x="74212" y="668343"/>
                </a:lnTo>
                <a:cubicBezTo>
                  <a:pt x="71562" y="655091"/>
                  <a:pt x="68483" y="641918"/>
                  <a:pt x="66261" y="628587"/>
                </a:cubicBezTo>
                <a:cubicBezTo>
                  <a:pt x="62597" y="606601"/>
                  <a:pt x="61790" y="571938"/>
                  <a:pt x="50358" y="549074"/>
                </a:cubicBezTo>
                <a:cubicBezTo>
                  <a:pt x="46084" y="540527"/>
                  <a:pt x="41213" y="531977"/>
                  <a:pt x="34456" y="525220"/>
                </a:cubicBezTo>
                <a:cubicBezTo>
                  <a:pt x="27699" y="518463"/>
                  <a:pt x="18553" y="514618"/>
                  <a:pt x="10602" y="509317"/>
                </a:cubicBezTo>
                <a:cubicBezTo>
                  <a:pt x="-8038" y="453394"/>
                  <a:pt x="10602" y="520424"/>
                  <a:pt x="10602" y="413901"/>
                </a:cubicBezTo>
                <a:cubicBezTo>
                  <a:pt x="10602" y="392533"/>
                  <a:pt x="4888" y="371542"/>
                  <a:pt x="2651" y="350291"/>
                </a:cubicBezTo>
                <a:cubicBezTo>
                  <a:pt x="-414" y="321177"/>
                  <a:pt x="-1325" y="280054"/>
                  <a:pt x="2651" y="254875"/>
                </a:cubicBezTo>
                <a:close/>
              </a:path>
            </a:pathLst>
          </a:cu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3C3DE55-2E34-3601-EF8B-F1D049CDDCCD}"/>
              </a:ext>
            </a:extLst>
          </p:cNvPr>
          <p:cNvSpPr/>
          <p:nvPr/>
        </p:nvSpPr>
        <p:spPr>
          <a:xfrm>
            <a:off x="11553245" y="3601941"/>
            <a:ext cx="803082" cy="8825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L" dirty="0">
                <a:solidFill>
                  <a:schemeClr val="tx1"/>
                </a:solidFill>
              </a:rPr>
              <a:t>90%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F4220CB-3B06-1D77-FD0C-62704448FDCC}"/>
              </a:ext>
            </a:extLst>
          </p:cNvPr>
          <p:cNvSpPr txBox="1"/>
          <p:nvPr/>
        </p:nvSpPr>
        <p:spPr>
          <a:xfrm>
            <a:off x="523103" y="669246"/>
            <a:ext cx="9144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3600" b="1" dirty="0" err="1">
                <a:solidFill>
                  <a:srgbClr val="FF9300"/>
                </a:solidFill>
                <a:latin typeface="Trebuchet MS"/>
                <a:cs typeface="Trebuchet MS"/>
              </a:rPr>
              <a:t>Ablation</a:t>
            </a:r>
            <a:r>
              <a:rPr lang="es-ES_tradnl" sz="3600" b="1" dirty="0">
                <a:solidFill>
                  <a:srgbClr val="FF9300"/>
                </a:solidFill>
                <a:latin typeface="Trebuchet MS"/>
                <a:cs typeface="Trebuchet MS"/>
              </a:rPr>
              <a:t> </a:t>
            </a:r>
          </a:p>
          <a:p>
            <a:r>
              <a:rPr lang="es-ES_tradnl" sz="3600" b="1" dirty="0" err="1">
                <a:solidFill>
                  <a:srgbClr val="FF9300"/>
                </a:solidFill>
                <a:latin typeface="Trebuchet MS"/>
                <a:cs typeface="Trebuchet MS"/>
              </a:rPr>
              <a:t>Study</a:t>
            </a:r>
            <a:endParaRPr lang="es-ES_tradnl" sz="3600" b="1" dirty="0">
              <a:solidFill>
                <a:srgbClr val="FF9300"/>
              </a:solidFill>
              <a:latin typeface="Trebuchet MS"/>
              <a:cs typeface="Trebuchet M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CE0762B-6A9F-65C6-E4E0-25BA0BCCD3F6}"/>
              </a:ext>
            </a:extLst>
          </p:cNvPr>
          <p:cNvSpPr/>
          <p:nvPr/>
        </p:nvSpPr>
        <p:spPr>
          <a:xfrm>
            <a:off x="1630509" y="3110971"/>
            <a:ext cx="6090204" cy="30576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98F74F5-E337-043A-B999-E6B6D316FF37}"/>
              </a:ext>
            </a:extLst>
          </p:cNvPr>
          <p:cNvSpPr/>
          <p:nvPr/>
        </p:nvSpPr>
        <p:spPr>
          <a:xfrm>
            <a:off x="3872284" y="4444777"/>
            <a:ext cx="5022119" cy="17033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</p:spTree>
    <p:extLst>
      <p:ext uri="{BB962C8B-B14F-4D97-AF65-F5344CB8AC3E}">
        <p14:creationId xmlns:p14="http://schemas.microsoft.com/office/powerpoint/2010/main" val="124641747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C0EB7AB-7B8E-3644-ABF5-D21B2A78217D}"/>
              </a:ext>
            </a:extLst>
          </p:cNvPr>
          <p:cNvSpPr txBox="1"/>
          <p:nvPr/>
        </p:nvSpPr>
        <p:spPr>
          <a:xfrm>
            <a:off x="523103" y="669246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3600" b="1" dirty="0">
                <a:solidFill>
                  <a:srgbClr val="0070C0"/>
                </a:solidFill>
                <a:latin typeface="Trebuchet MS"/>
                <a:cs typeface="Trebuchet MS"/>
              </a:rPr>
              <a:t>Cómo hacer el Proyecto del Curso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0EBA83-C8B4-314D-A3CB-AE7B34556247}"/>
              </a:ext>
            </a:extLst>
          </p:cNvPr>
          <p:cNvSpPr txBox="1"/>
          <p:nvPr/>
        </p:nvSpPr>
        <p:spPr>
          <a:xfrm>
            <a:off x="3830595" y="1651230"/>
            <a:ext cx="7274011" cy="45375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es-ES_tradnl" sz="2800" b="1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Enunciado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s-ES_tradnl" sz="2800" b="1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Protocolo Experimental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s-ES_tradnl" sz="2800" b="1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Metodología de Trabajo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s-ES_tradnl" sz="2800" b="1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Diagramas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s-ES_tradnl" sz="2800" b="1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Estado del Arte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s-ES_tradnl" sz="2800" b="1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“</a:t>
            </a:r>
            <a:r>
              <a:rPr lang="es-ES_tradnl" sz="2800" b="1" dirty="0" err="1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Ablation</a:t>
            </a:r>
            <a:r>
              <a:rPr lang="es-ES_tradnl" sz="2800" b="1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s-ES_tradnl" sz="2800" b="1" dirty="0" err="1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Study</a:t>
            </a:r>
            <a:r>
              <a:rPr lang="es-ES_tradnl" sz="2800" b="1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”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s-ES_tradnl" sz="2800" b="1" dirty="0">
                <a:latin typeface="Trebuchet MS"/>
                <a:cs typeface="Trebuchet MS"/>
              </a:rPr>
              <a:t>Pedida</a:t>
            </a:r>
          </a:p>
        </p:txBody>
      </p:sp>
    </p:spTree>
    <p:extLst>
      <p:ext uri="{BB962C8B-B14F-4D97-AF65-F5344CB8AC3E}">
        <p14:creationId xmlns:p14="http://schemas.microsoft.com/office/powerpoint/2010/main" val="112820309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33DBB5-9B5F-CF85-B756-54498102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L" dirty="0"/>
              <a:t>Fechas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D753A6-925F-4C17-4453-8C6B867BD4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CL" dirty="0"/>
              <a:t>22/may	Formación de grupos</a:t>
            </a:r>
          </a:p>
          <a:p>
            <a:pPr marL="0" indent="0">
              <a:buNone/>
            </a:pPr>
            <a:r>
              <a:rPr lang="en-CL" dirty="0"/>
              <a:t>29/may	Entrega de 20 fotos de iris</a:t>
            </a:r>
          </a:p>
          <a:p>
            <a:pPr marL="0" indent="0">
              <a:buNone/>
            </a:pPr>
            <a:r>
              <a:rPr lang="en-CL" dirty="0"/>
              <a:t>12/jun	Entrega Avance (se espera al menos dos modelos que</a:t>
            </a:r>
          </a:p>
          <a:p>
            <a:pPr marL="0" indent="0">
              <a:buNone/>
            </a:pPr>
            <a:r>
              <a:rPr lang="en-CL" dirty="0"/>
              <a:t>		funciones con Test-1, video de 5 minutos)</a:t>
            </a:r>
          </a:p>
          <a:p>
            <a:pPr marL="0" indent="0">
              <a:buNone/>
            </a:pPr>
            <a:r>
              <a:rPr lang="en-CL" dirty="0"/>
              <a:t>28/jun	Informe final (máximo 8 páginas)</a:t>
            </a:r>
          </a:p>
          <a:p>
            <a:pPr marL="0" indent="0">
              <a:buNone/>
            </a:pPr>
            <a:r>
              <a:rPr lang="en-CL" dirty="0"/>
              <a:t>27 y 29/jun	Presentaciones finales en horario de clases</a:t>
            </a:r>
          </a:p>
        </p:txBody>
      </p:sp>
    </p:spTree>
    <p:extLst>
      <p:ext uri="{BB962C8B-B14F-4D97-AF65-F5344CB8AC3E}">
        <p14:creationId xmlns:p14="http://schemas.microsoft.com/office/powerpoint/2010/main" val="37537673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C0EB7AB-7B8E-3644-ABF5-D21B2A78217D}"/>
              </a:ext>
            </a:extLst>
          </p:cNvPr>
          <p:cNvSpPr txBox="1"/>
          <p:nvPr/>
        </p:nvSpPr>
        <p:spPr>
          <a:xfrm>
            <a:off x="523103" y="669246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3600" b="1" dirty="0">
                <a:solidFill>
                  <a:srgbClr val="0070C0"/>
                </a:solidFill>
                <a:latin typeface="Trebuchet MS"/>
                <a:cs typeface="Trebuchet MS"/>
              </a:rPr>
              <a:t>Cómo hacer el Proyecto del Curso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0EBA83-C8B4-314D-A3CB-AE7B34556247}"/>
              </a:ext>
            </a:extLst>
          </p:cNvPr>
          <p:cNvSpPr txBox="1"/>
          <p:nvPr/>
        </p:nvSpPr>
        <p:spPr>
          <a:xfrm>
            <a:off x="3830595" y="1651230"/>
            <a:ext cx="7274011" cy="45375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es-ES_tradnl" sz="2800" b="1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Enunciado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s-ES_tradnl" sz="2800" b="1" dirty="0">
                <a:latin typeface="Trebuchet MS"/>
                <a:cs typeface="Trebuchet MS"/>
              </a:rPr>
              <a:t>Protocolo Experimental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s-ES_tradnl" sz="2800" b="1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Metodología de Trabajo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s-ES_tradnl" sz="2800" b="1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Diagramas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s-ES_tradnl" sz="2800" b="1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Estado del Arte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s-ES_tradnl" sz="2800" b="1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“</a:t>
            </a:r>
            <a:r>
              <a:rPr lang="es-ES_tradnl" sz="2800" b="1" dirty="0" err="1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Ablation</a:t>
            </a:r>
            <a:r>
              <a:rPr lang="es-ES_tradnl" sz="2800" b="1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s-ES_tradnl" sz="2800" b="1" dirty="0" err="1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Study</a:t>
            </a:r>
            <a:r>
              <a:rPr lang="es-ES_tradnl" sz="2800" b="1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”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s-ES_tradnl" sz="2800" b="1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Pedida</a:t>
            </a:r>
          </a:p>
        </p:txBody>
      </p:sp>
    </p:spTree>
    <p:extLst>
      <p:ext uri="{BB962C8B-B14F-4D97-AF65-F5344CB8AC3E}">
        <p14:creationId xmlns:p14="http://schemas.microsoft.com/office/powerpoint/2010/main" val="14057312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A17BA-96FE-3648-B490-11A18E686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L" dirty="0"/>
              <a:t>PROYECTO</a:t>
            </a:r>
            <a:endParaRPr lang="en-CL" sz="2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9F00BB-83BE-9E01-948E-F194A78A0A07}"/>
              </a:ext>
            </a:extLst>
          </p:cNvPr>
          <p:cNvSpPr txBox="1"/>
          <p:nvPr/>
        </p:nvSpPr>
        <p:spPr>
          <a:xfrm>
            <a:off x="838200" y="2149434"/>
            <a:ext cx="88625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dirty="0"/>
              <a:t>FOTOS:		IDxxx_nnn.png		xxx: 001, 002, 003, ... 90 (id de la persona)</a:t>
            </a:r>
          </a:p>
          <a:p>
            <a:r>
              <a:rPr lang="en-CL" dirty="0"/>
              <a:t>					nnn: 001, 002, ... 020 (número de la foto)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C321F58-9545-71E0-3A03-AFC36AE35494}"/>
              </a:ext>
            </a:extLst>
          </p:cNvPr>
          <p:cNvSpPr/>
          <p:nvPr/>
        </p:nvSpPr>
        <p:spPr>
          <a:xfrm>
            <a:off x="1294410" y="3859481"/>
            <a:ext cx="4320000" cy="108065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29AC55C-9362-0A7E-66DC-5EB77B1C0CD7}"/>
              </a:ext>
            </a:extLst>
          </p:cNvPr>
          <p:cNvSpPr/>
          <p:nvPr/>
        </p:nvSpPr>
        <p:spPr>
          <a:xfrm>
            <a:off x="5614410" y="3859481"/>
            <a:ext cx="1440000" cy="1080654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E6DB97F-D6A3-CA9B-453A-F987F16CAFA2}"/>
              </a:ext>
            </a:extLst>
          </p:cNvPr>
          <p:cNvSpPr/>
          <p:nvPr/>
        </p:nvSpPr>
        <p:spPr>
          <a:xfrm>
            <a:off x="7054410" y="3859481"/>
            <a:ext cx="1440000" cy="108065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85643EA9-AA5B-B15F-BEFD-5FD5E05CAD95}"/>
              </a:ext>
            </a:extLst>
          </p:cNvPr>
          <p:cNvSpPr/>
          <p:nvPr/>
        </p:nvSpPr>
        <p:spPr>
          <a:xfrm rot="16200000">
            <a:off x="3075710" y="3491344"/>
            <a:ext cx="510639" cy="407323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2262829-B2EC-4568-AFF0-0D9615E7BB31}"/>
              </a:ext>
            </a:extLst>
          </p:cNvPr>
          <p:cNvSpPr txBox="1"/>
          <p:nvPr/>
        </p:nvSpPr>
        <p:spPr>
          <a:xfrm>
            <a:off x="2206650" y="5931125"/>
            <a:ext cx="2248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</a:t>
            </a:r>
            <a:r>
              <a:rPr lang="en-CL" dirty="0"/>
              <a:t>otos 001, 002, ... 012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1E666F-4DFD-48E4-E8AD-5C48DF2F7E5F}"/>
              </a:ext>
            </a:extLst>
          </p:cNvPr>
          <p:cNvSpPr txBox="1"/>
          <p:nvPr/>
        </p:nvSpPr>
        <p:spPr>
          <a:xfrm>
            <a:off x="5685660" y="5931123"/>
            <a:ext cx="1175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013,...,016</a:t>
            </a:r>
            <a:endParaRPr lang="en-CL" dirty="0"/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7B3259FD-A797-8D62-30A4-22E84F32D61D}"/>
              </a:ext>
            </a:extLst>
          </p:cNvPr>
          <p:cNvSpPr/>
          <p:nvPr/>
        </p:nvSpPr>
        <p:spPr>
          <a:xfrm rot="16200000">
            <a:off x="6027113" y="4875204"/>
            <a:ext cx="510639" cy="130551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9D58233-E168-F4D3-BA37-712BDC5780D4}"/>
              </a:ext>
            </a:extLst>
          </p:cNvPr>
          <p:cNvSpPr txBox="1"/>
          <p:nvPr/>
        </p:nvSpPr>
        <p:spPr>
          <a:xfrm>
            <a:off x="7191846" y="5929143"/>
            <a:ext cx="1175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017,...,020</a:t>
            </a:r>
            <a:endParaRPr lang="en-CL" dirty="0"/>
          </a:p>
        </p:txBody>
      </p:sp>
      <p:sp>
        <p:nvSpPr>
          <p:cNvPr id="13" name="Left Brace 12">
            <a:extLst>
              <a:ext uri="{FF2B5EF4-FFF2-40B4-BE49-F238E27FC236}">
                <a16:creationId xmlns:a16="http://schemas.microsoft.com/office/drawing/2014/main" id="{A7538FBD-BA67-3FA7-AC7C-3655C8C5645A}"/>
              </a:ext>
            </a:extLst>
          </p:cNvPr>
          <p:cNvSpPr/>
          <p:nvPr/>
        </p:nvSpPr>
        <p:spPr>
          <a:xfrm rot="16200000">
            <a:off x="7533299" y="4873224"/>
            <a:ext cx="510639" cy="130551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BA0C74-9E10-6CBE-4C97-C9B643B5FDF2}"/>
              </a:ext>
            </a:extLst>
          </p:cNvPr>
          <p:cNvSpPr txBox="1"/>
          <p:nvPr/>
        </p:nvSpPr>
        <p:spPr>
          <a:xfrm>
            <a:off x="7378019" y="4215142"/>
            <a:ext cx="792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dirty="0"/>
              <a:t>TEST-2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833430D-2A0E-0457-3742-5049943CE2A2}"/>
              </a:ext>
            </a:extLst>
          </p:cNvPr>
          <p:cNvSpPr txBox="1"/>
          <p:nvPr/>
        </p:nvSpPr>
        <p:spPr>
          <a:xfrm>
            <a:off x="5969716" y="4221079"/>
            <a:ext cx="792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dirty="0"/>
              <a:t>TEST-1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B1E0882-A825-3FEF-2CE2-8A47FDB2E63C}"/>
              </a:ext>
            </a:extLst>
          </p:cNvPr>
          <p:cNvSpPr txBox="1"/>
          <p:nvPr/>
        </p:nvSpPr>
        <p:spPr>
          <a:xfrm>
            <a:off x="2934637" y="4215142"/>
            <a:ext cx="1334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dirty="0"/>
              <a:t>TRAIN + VAL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C2CA35E-5B1F-B139-D8E4-F53172AB2651}"/>
              </a:ext>
            </a:extLst>
          </p:cNvPr>
          <p:cNvSpPr txBox="1"/>
          <p:nvPr/>
        </p:nvSpPr>
        <p:spPr>
          <a:xfrm>
            <a:off x="9274628" y="3716977"/>
            <a:ext cx="272687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L" dirty="0"/>
              <a:t>Se entrena y valida con Subset G00, se genera un modelo que se prueba con Test-1 (Subset G01,  disponible), luego de la entrega los ayduante prueban con el Test-2 (Subset G02, no disponible para los estudiantes)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8073BAB-A160-712C-0FD7-3D4B9C33AB02}"/>
              </a:ext>
            </a:extLst>
          </p:cNvPr>
          <p:cNvSpPr txBox="1"/>
          <p:nvPr/>
        </p:nvSpPr>
        <p:spPr>
          <a:xfrm>
            <a:off x="1253321" y="3455421"/>
            <a:ext cx="1388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dirty="0"/>
              <a:t>SUBSET G00: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AC99BA3-8B41-53ED-2CE4-C987F8CFFA88}"/>
              </a:ext>
            </a:extLst>
          </p:cNvPr>
          <p:cNvSpPr txBox="1"/>
          <p:nvPr/>
        </p:nvSpPr>
        <p:spPr>
          <a:xfrm>
            <a:off x="5644403" y="3455421"/>
            <a:ext cx="1388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dirty="0"/>
              <a:t>SUBSET G01: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EB07C27-4C4A-CAEE-D9AC-5457CAC5D11C}"/>
              </a:ext>
            </a:extLst>
          </p:cNvPr>
          <p:cNvSpPr txBox="1"/>
          <p:nvPr/>
        </p:nvSpPr>
        <p:spPr>
          <a:xfrm>
            <a:off x="7090954" y="3455421"/>
            <a:ext cx="1388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dirty="0"/>
              <a:t>SUBSET G02:</a:t>
            </a:r>
          </a:p>
        </p:txBody>
      </p:sp>
    </p:spTree>
    <p:extLst>
      <p:ext uri="{BB962C8B-B14F-4D97-AF65-F5344CB8AC3E}">
        <p14:creationId xmlns:p14="http://schemas.microsoft.com/office/powerpoint/2010/main" val="10663839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3F079-3DB7-9DC8-9CDB-4B5E07A91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L" dirty="0"/>
              <a:t>Diseño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9E8E73-E69B-35D1-E2EB-15B8AE1EB5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CL" dirty="0"/>
              <a:t>Extracción de características: probar con features vistas en clases y al menos tres familias de features no vistas en clases.</a:t>
            </a:r>
          </a:p>
          <a:p>
            <a:endParaRPr lang="en-CL" dirty="0"/>
          </a:p>
          <a:p>
            <a:r>
              <a:rPr lang="en-CL" dirty="0"/>
              <a:t>Selección/Transformación: probar con algoritmos de selección y transformación vistos en clases y al menos tres algoritmos de selección o transformación  no vistos en clase.</a:t>
            </a:r>
          </a:p>
          <a:p>
            <a:endParaRPr lang="en-CL" dirty="0"/>
          </a:p>
          <a:p>
            <a:r>
              <a:rPr lang="en-CL" dirty="0"/>
              <a:t>Probar con los clasificadores vistos en clases (dmin, knn, lda, qda, mahalanobis, árboles de decisión, random forest, svm (lineal y RBF) y redes neuronales (de no más de 2 capas ocultas).</a:t>
            </a:r>
          </a:p>
          <a:p>
            <a:endParaRPr lang="en-CL" dirty="0"/>
          </a:p>
          <a:p>
            <a:r>
              <a:rPr lang="en-CL" dirty="0"/>
              <a:t>Probar con estrategias de ensamble de clasificadores (mayoría de votos por ejemplo).</a:t>
            </a:r>
          </a:p>
        </p:txBody>
      </p:sp>
    </p:spTree>
    <p:extLst>
      <p:ext uri="{BB962C8B-B14F-4D97-AF65-F5344CB8AC3E}">
        <p14:creationId xmlns:p14="http://schemas.microsoft.com/office/powerpoint/2010/main" val="10289819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7F05D-E704-EA20-596A-7A7DF250EF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L" dirty="0"/>
              <a:t>Evaluación de Desempeño (1/2):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F6CA3E-0AE8-49C6-BD8D-9E38563E50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L" dirty="0"/>
              <a:t>MODELO 1) Hold Out: 8 training (de grupo 0) y 4 testing (de grupo 0). Buscar el modelo que maximice el accuracy del testing y re-entrenarlo con las 12 imagenes de grupo 0. Entregar este modelo.</a:t>
            </a:r>
          </a:p>
          <a:p>
            <a:endParaRPr lang="en-CL" dirty="0"/>
          </a:p>
          <a:p>
            <a:r>
              <a:rPr lang="en-CL" dirty="0"/>
              <a:t>MODELO 2) Cross-Val con 4 folds (no aleatorios) en las imágenes del grupo 0. Buscar el modelo que maximice el accuracy del cross-val y re-entrenarlo con las 12 imagenes de grupo 0. Entregar este modelo. </a:t>
            </a:r>
          </a:p>
          <a:p>
            <a:endParaRPr lang="en-CL" dirty="0"/>
          </a:p>
          <a:p>
            <a:r>
              <a:rPr lang="en-CL" dirty="0"/>
              <a:t>MODELO 3) Proponer otra estrategia y entregar modelo.</a:t>
            </a:r>
          </a:p>
        </p:txBody>
      </p:sp>
    </p:spTree>
    <p:extLst>
      <p:ext uri="{BB962C8B-B14F-4D97-AF65-F5344CB8AC3E}">
        <p14:creationId xmlns:p14="http://schemas.microsoft.com/office/powerpoint/2010/main" val="38818853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7F05D-E704-EA20-596A-7A7DF250EF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L" dirty="0"/>
              <a:t>Evaluación de Desempeño (2/2):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F6CA3E-0AE8-49C6-BD8D-9E38563E50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CL" dirty="0"/>
              <a:t>En los tres casos se tiene un modelo que debe ser probado con Test-1 (disponible) y reportar el Accuracy-1</a:t>
            </a:r>
          </a:p>
          <a:p>
            <a:pPr marL="0" indent="0">
              <a:buNone/>
            </a:pPr>
            <a:endParaRPr lang="en-CL" dirty="0"/>
          </a:p>
          <a:p>
            <a:pPr marL="0" indent="0">
              <a:buNone/>
            </a:pPr>
            <a:r>
              <a:rPr lang="en-CL" dirty="0"/>
              <a:t>Los ayudantes probarán los tres modelos en Test-2 (no dipsonible para los estudiantes) y se reporta el Accuracy-2.</a:t>
            </a:r>
          </a:p>
          <a:p>
            <a:pPr marL="0" indent="0">
              <a:buNone/>
            </a:pPr>
            <a:endParaRPr lang="en-CL" dirty="0"/>
          </a:p>
          <a:p>
            <a:pPr marL="0" indent="0">
              <a:buNone/>
            </a:pPr>
            <a:r>
              <a:rPr lang="en-CL" dirty="0"/>
              <a:t>En ambos casos se deberá diseñar una función que reciba un string con el link de dropbox del conjunto Test-1 (o Test-2). La función deberá extraer las características necesarias, seleccionarlas y/o transformarlas y luego clasificarlas con el mejor clasificador encontrado.</a:t>
            </a:r>
          </a:p>
          <a:p>
            <a:endParaRPr lang="en-CL" dirty="0"/>
          </a:p>
        </p:txBody>
      </p:sp>
    </p:spTree>
    <p:extLst>
      <p:ext uri="{BB962C8B-B14F-4D97-AF65-F5344CB8AC3E}">
        <p14:creationId xmlns:p14="http://schemas.microsoft.com/office/powerpoint/2010/main" val="26492821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3698</TotalTime>
  <Words>1320</Words>
  <Application>Microsoft Macintosh PowerPoint</Application>
  <PresentationFormat>Widescreen</PresentationFormat>
  <Paragraphs>236</Paragraphs>
  <Slides>44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0" baseType="lpstr">
      <vt:lpstr>Arial</vt:lpstr>
      <vt:lpstr>Calibri</vt:lpstr>
      <vt:lpstr>Calibri Light</vt:lpstr>
      <vt:lpstr>Consolas</vt:lpstr>
      <vt:lpstr>Trebuchet MS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PROYECTO</vt:lpstr>
      <vt:lpstr>Diseño</vt:lpstr>
      <vt:lpstr>Evaluación de Desempeño (1/2):</vt:lpstr>
      <vt:lpstr>Evaluación de Desempeño (2/2):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Fechas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Domingo Mery</dc:creator>
  <cp:lastModifiedBy>Domingo Mery</cp:lastModifiedBy>
  <cp:revision>32</cp:revision>
  <dcterms:created xsi:type="dcterms:W3CDTF">2021-06-14T15:40:18Z</dcterms:created>
  <dcterms:modified xsi:type="dcterms:W3CDTF">2023-06-08T14:04:20Z</dcterms:modified>
</cp:coreProperties>
</file>